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3" r:id="rId3"/>
    <p:sldId id="284" r:id="rId4"/>
    <p:sldId id="285" r:id="rId5"/>
    <p:sldId id="286" r:id="rId6"/>
    <p:sldId id="288" r:id="rId7"/>
    <p:sldId id="287" r:id="rId8"/>
    <p:sldId id="283" r:id="rId9"/>
    <p:sldId id="290" r:id="rId10"/>
    <p:sldId id="28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45C4F"/>
    <a:srgbClr val="A42145"/>
    <a:srgbClr val="4D4D4D"/>
    <a:srgbClr val="DEC9A2"/>
    <a:srgbClr val="BC945A"/>
    <a:srgbClr val="6E152E"/>
    <a:srgbClr val="691B3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4" autoAdjust="0"/>
    <p:restoredTop sz="96357" autoAdjust="0"/>
  </p:normalViewPr>
  <p:slideViewPr>
    <p:cSldViewPr snapToGrid="0" snapToObjects="1">
      <p:cViewPr varScale="1">
        <p:scale>
          <a:sx n="70" d="100"/>
          <a:sy n="70" d="100"/>
        </p:scale>
        <p:origin x="100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2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Proyectos\Proyectos%202022\7MA%20ENMIENDA\CERTIFICADOS%20DE%20ORIGEN\1.%20RPE\RESUMEN.xlsx" TargetMode="External"/></Relationships>
</file>

<file path=ppt/charts/chart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Hoja1!$A$2:$A$4</cx:f>
        <cx:lvl ptCount="3">
          <cx:pt idx="0">Sin Cambios</cx:pt>
          <cx:pt idx="1">1 A 1</cx:pt>
          <cx:pt idx="2">1 A N (varios)</cx:pt>
        </cx:lvl>
      </cx:strDim>
      <cx:numDim type="size">
        <cx:f>Hoja1!$B$2:$B$4</cx:f>
        <cx:lvl ptCount="3" formatCode="#,##0">
          <cx:pt idx="0">366815</cx:pt>
          <cx:pt idx="1">19345</cx:pt>
          <cx:pt idx="2">37960</cx:pt>
        </cx:lvl>
      </cx:numDim>
    </cx:data>
    <cx:data id="1">
      <cx:strDim type="cat">
        <cx:f>Hoja1!$A$2:$A$4</cx:f>
        <cx:lvl ptCount="3">
          <cx:pt idx="0">Sin Cambios</cx:pt>
          <cx:pt idx="1">1 A 1</cx:pt>
          <cx:pt idx="2">1 A N (varios)</cx:pt>
        </cx:lvl>
      </cx:strDim>
      <cx:numDim type="size">
        <cx:f>Hoja1!$C$2:$C$4</cx:f>
        <cx:lvl ptCount="3" formatCode="0%">
          <cx:pt idx="0">0.84377683573463458</cx:pt>
          <cx:pt idx="1">0.052737756089581943</cx:pt>
          <cx:pt idx="2">0.10348540817578343</cx:pt>
        </cx:lvl>
      </cx:numDim>
    </cx:data>
  </cx:chartData>
  <cx:chart>
    <cx:plotArea>
      <cx:plotAreaRegion>
        <cx:series layoutId="treemap" uniqueId="{EBF6F941-2BAD-4063-A37A-B71662112B8D}" formatIdx="0"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2000"/>
                </a:pPr>
                <a:endParaRPr lang="es-MX" sz="2000"/>
              </a:p>
            </cx:txPr>
            <cx:visibility seriesName="0" categoryName="1" value="0"/>
          </cx:dataLabels>
          <cx:dataId val="0"/>
          <cx:layoutPr>
            <cx:parentLabelLayout val="banner"/>
          </cx:layoutPr>
        </cx:series>
        <cx:series layoutId="treemap" hidden="1" uniqueId="{7DB601E5-4450-4AB0-A5FF-A830B228A9B5}" formatIdx="1">
          <cx:dataLabels pos="inEnd">
            <cx:visibility seriesName="0" categoryName="1" value="0"/>
          </cx:dataLabels>
          <cx:dataId val="1"/>
          <cx:layoutPr>
            <cx:parentLabelLayout val="banner"/>
          </cx:layoutPr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 sz="1600"/>
          </a:pPr>
          <a:endParaRPr lang="es-MX" sz="1600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3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2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2"/>
    </cs:fontRef>
  </cs:dropLine>
  <cs:errorBar>
    <cs:lnRef idx="0"/>
    <cs:fillRef idx="0"/>
    <cs:effectRef idx="0"/>
    <cs:fontRef idx="minor">
      <a:schemeClr val="tx2"/>
    </cs:fontRef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</cs:hiLoLine>
  <cs:leaderLine>
    <cs:lnRef idx="0"/>
    <cs:fillRef idx="0"/>
    <cs:effectRef idx="0"/>
    <cs:fontRef idx="minor">
      <a:schemeClr val="tx2"/>
    </cs:fontRef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5CBD-1CB4-4CC4-83E0-6DC26FE2F581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0DBB-F641-41CD-9C03-F8AB7C46A5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741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4F1FF-5EEA-4B34-AD92-CC74B94CAAAA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FD3C-2BAA-46A3-9788-580FDF1D578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21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03" y="5283953"/>
            <a:ext cx="2817540" cy="8330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260488"/>
            <a:ext cx="2027036" cy="2311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4D7F71">
                  <a:alpha val="0"/>
                </a:srgbClr>
              </a:gs>
              <a:gs pos="0">
                <a:srgbClr val="4D7F7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265C4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63748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024" y="1825625"/>
            <a:ext cx="3886925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19/10/2022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934305" y="366713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779025" y="366714"/>
            <a:ext cx="3843131" cy="145891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D4D4D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DEC9A2">
                  <a:shade val="67500"/>
                  <a:satMod val="115000"/>
                  <a:alpha val="0"/>
                </a:srgbClr>
              </a:gs>
              <a:gs pos="0">
                <a:srgbClr val="DEC9A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265C4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74133"/>
            <a:ext cx="5595938" cy="5681133"/>
          </a:xfrm>
        </p:spPr>
        <p:txBody>
          <a:bodyPr>
            <a:no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34138" y="474663"/>
            <a:ext cx="4919662" cy="5537200"/>
          </a:xfrm>
        </p:spPr>
        <p:txBody>
          <a:bodyPr>
            <a:norm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rgbClr val="245C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19/10/2022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os.origen@economia.gob.mx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nice.gob.mx/cs/avi/snice/rpe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00919" y="1722296"/>
            <a:ext cx="10144836" cy="1422045"/>
          </a:xfrm>
        </p:spPr>
        <p:txBody>
          <a:bodyPr>
            <a:noAutofit/>
          </a:bodyPr>
          <a:lstStyle/>
          <a:p>
            <a:endParaRPr lang="es-MX" sz="4800" b="1" i="1" dirty="0" smtClean="0"/>
          </a:p>
          <a:p>
            <a:r>
              <a:rPr lang="es-MX" sz="4800" b="1" i="1" dirty="0" smtClean="0"/>
              <a:t>Certificados de Origen</a:t>
            </a:r>
            <a:endParaRPr lang="es-MX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Secretaría de economía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00919" y="1722296"/>
            <a:ext cx="10144836" cy="1422045"/>
          </a:xfrm>
        </p:spPr>
        <p:txBody>
          <a:bodyPr>
            <a:noAutofit/>
          </a:bodyPr>
          <a:lstStyle/>
          <a:p>
            <a:endParaRPr lang="es-MX" sz="4800" b="1" i="1" dirty="0" smtClean="0"/>
          </a:p>
          <a:p>
            <a:r>
              <a:rPr lang="es-MX" sz="4800" b="1" i="1" dirty="0" smtClean="0"/>
              <a:t>Certificados de Origen</a:t>
            </a:r>
            <a:endParaRPr lang="es-MX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Secretaría de economía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90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441728" y="1285946"/>
            <a:ext cx="10645704" cy="1167594"/>
          </a:xfrm>
        </p:spPr>
        <p:txBody>
          <a:bodyPr anchor="t" anchorCtr="0"/>
          <a:lstStyle/>
          <a:p>
            <a:r>
              <a:rPr lang="es-ES" sz="2400" dirty="0" smtClean="0"/>
              <a:t>Total de Registros de </a:t>
            </a:r>
            <a:r>
              <a:rPr lang="es-ES" sz="2400" dirty="0"/>
              <a:t>Productos Elegibles (RPE) = </a:t>
            </a:r>
            <a:r>
              <a:rPr lang="es-ES" sz="2800" b="1" dirty="0" smtClean="0"/>
              <a:t>424,120</a:t>
            </a:r>
            <a:endParaRPr lang="es-MX" sz="28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36" y="0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Porcentaje de trámites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cx="http://schemas.microsoft.com/office/drawing/2014/chartex" Requires="cx">
          <p:graphicFrame>
            <p:nvGraphicFramePr>
              <p:cNvPr id="10" name="Gráfico 9"/>
              <p:cNvGraphicFramePr/>
              <p:nvPr>
                <p:extLst>
                  <p:ext uri="{D42A27DB-BD31-4B8C-83A1-F6EECF244321}">
                    <p14:modId xmlns:p14="http://schemas.microsoft.com/office/powerpoint/2010/main" val="2221158898"/>
                  </p:ext>
                </p:extLst>
              </p:nvPr>
            </p:nvGraphicFramePr>
            <p:xfrm>
              <a:off x="774736" y="1869743"/>
              <a:ext cx="10754435" cy="4558353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0" name="Gráfico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736" y="1869743"/>
                <a:ext cx="10754435" cy="455835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/>
          <p:cNvSpPr txBox="1"/>
          <p:nvPr/>
        </p:nvSpPr>
        <p:spPr>
          <a:xfrm>
            <a:off x="4708478" y="3420426"/>
            <a:ext cx="18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86%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248560" y="2515254"/>
            <a:ext cx="1509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9%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84784" y="4696222"/>
            <a:ext cx="127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</a:rPr>
              <a:t>5</a:t>
            </a:r>
            <a:r>
              <a:rPr lang="es-ES" sz="5400" dirty="0" smtClean="0">
                <a:solidFill>
                  <a:schemeClr val="bg1"/>
                </a:solidFill>
              </a:rPr>
              <a:t>%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38130" y="4178874"/>
            <a:ext cx="100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366,815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352277" y="3275347"/>
            <a:ext cx="100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37,960</a:t>
            </a:r>
            <a:r>
              <a:rPr lang="es-MX" dirty="0" smtClean="0"/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314521" y="5335590"/>
            <a:ext cx="1003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19,345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708478" y="3420426"/>
            <a:ext cx="18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85%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84784" y="4696222"/>
            <a:ext cx="127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</a:rPr>
              <a:t>5</a:t>
            </a:r>
            <a:r>
              <a:rPr lang="es-ES" sz="5400" dirty="0" smtClean="0">
                <a:solidFill>
                  <a:schemeClr val="bg1"/>
                </a:solidFill>
              </a:rPr>
              <a:t>%</a:t>
            </a:r>
            <a:endParaRPr lang="es-MX" sz="54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423" y="3530426"/>
            <a:ext cx="1287439" cy="1328988"/>
          </a:xfrm>
          <a:prstGeom prst="rect">
            <a:avLst/>
          </a:prstGeom>
        </p:spPr>
      </p:pic>
      <p:sp>
        <p:nvSpPr>
          <p:cNvPr id="16" name="object 13"/>
          <p:cNvSpPr txBox="1"/>
          <p:nvPr/>
        </p:nvSpPr>
        <p:spPr>
          <a:xfrm>
            <a:off x="296649" y="1320957"/>
            <a:ext cx="1123252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E</a:t>
            </a: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SCENARIO 1 </a:t>
            </a:r>
            <a:r>
              <a:rPr lang="es-ES" sz="2000" spc="145" dirty="0">
                <a:solidFill>
                  <a:srgbClr val="252525"/>
                </a:solidFill>
                <a:latin typeface="Verdana"/>
                <a:cs typeface="Verdana"/>
              </a:rPr>
              <a:t>(</a:t>
            </a:r>
            <a:r>
              <a:rPr lang="es-ES" sz="2000" spc="145" dirty="0" smtClean="0">
                <a:solidFill>
                  <a:srgbClr val="252525"/>
                </a:solidFill>
                <a:latin typeface="Verdana"/>
                <a:cs typeface="Verdana"/>
              </a:rPr>
              <a:t>No será necesario participación de empresa en el proceso</a:t>
            </a:r>
            <a:r>
              <a:rPr lang="es-ES" sz="2000" spc="145" dirty="0" smtClean="0">
                <a:solidFill>
                  <a:srgbClr val="252525"/>
                </a:solidFill>
                <a:latin typeface="Verdana"/>
                <a:cs typeface="Verdana"/>
              </a:rPr>
              <a:t>)</a:t>
            </a:r>
            <a:endParaRPr sz="2000" spc="145" dirty="0">
              <a:solidFill>
                <a:srgbClr val="252525"/>
              </a:solidFill>
              <a:latin typeface="Verdana"/>
              <a:cs typeface="Verdana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296648" y="2393566"/>
            <a:ext cx="9652570" cy="45352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Se identificaron las Fracciones Arancelarias que cambiaron </a:t>
            </a:r>
            <a:r>
              <a:rPr lang="es-ES" sz="2400" b="1" u="sng" spc="145" dirty="0" smtClean="0">
                <a:solidFill>
                  <a:srgbClr val="252525"/>
                </a:solidFill>
                <a:latin typeface="Verdana"/>
                <a:cs typeface="Verdana"/>
              </a:rPr>
              <a:t>una a una.</a:t>
            </a: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endParaRPr lang="es-ES" sz="2400" spc="14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Se identificaron los RPE que contienen las Fracciones Arancelarias </a:t>
            </a:r>
            <a:r>
              <a:rPr lang="es-ES" sz="2400" b="1" u="sng" spc="145" dirty="0">
                <a:solidFill>
                  <a:srgbClr val="252525"/>
                </a:solidFill>
                <a:latin typeface="Verdana"/>
                <a:cs typeface="Verdana"/>
              </a:rPr>
              <a:t>una a </a:t>
            </a:r>
            <a:r>
              <a:rPr lang="es-ES" sz="2400" b="1" u="sng" spc="145" dirty="0" smtClean="0">
                <a:solidFill>
                  <a:srgbClr val="252525"/>
                </a:solidFill>
                <a:latin typeface="Verdana"/>
                <a:cs typeface="Verdana"/>
              </a:rPr>
              <a:t>una.</a:t>
            </a:r>
            <a:endParaRPr lang="es-ES" sz="2400" b="1" u="sng" spc="14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endParaRPr lang="es-ES" sz="2400" spc="14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Se realizará la modificación automáticamente de los RPE en VUCEM</a:t>
            </a: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endParaRPr lang="es-ES" sz="2400" spc="14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Se publicará la lista de RPE que fueron modificados en el SNICE.</a:t>
            </a: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endParaRPr sz="2400" spc="145" dirty="0">
              <a:solidFill>
                <a:srgbClr val="252525"/>
              </a:solidFill>
              <a:latin typeface="Verdana"/>
              <a:cs typeface="Verdana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7473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mtClean="0">
                <a:solidFill>
                  <a:schemeClr val="accent6">
                    <a:lumMod val="75000"/>
                  </a:schemeClr>
                </a:solidFill>
              </a:rPr>
              <a:t>Actividades de Actualización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36" y="0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Actividades de Actualización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08478" y="3420426"/>
            <a:ext cx="18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85%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296649" y="1320957"/>
            <a:ext cx="1123252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ESCENARIO</a:t>
            </a: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 2</a:t>
            </a:r>
            <a:r>
              <a:rPr lang="es-ES" sz="3200" spc="145" dirty="0" smtClean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s-ES" sz="2000" spc="145" dirty="0" smtClean="0">
                <a:solidFill>
                  <a:srgbClr val="252525"/>
                </a:solidFill>
                <a:latin typeface="Verdana"/>
                <a:cs typeface="Verdana"/>
              </a:rPr>
              <a:t>(</a:t>
            </a:r>
            <a:r>
              <a:rPr lang="es-ES" sz="2000" spc="145" dirty="0" smtClean="0">
                <a:solidFill>
                  <a:srgbClr val="252525"/>
                </a:solidFill>
                <a:latin typeface="Verdana"/>
                <a:cs typeface="Verdana"/>
              </a:rPr>
              <a:t>Se requiere participación de empresa en el proceso</a:t>
            </a:r>
            <a:r>
              <a:rPr lang="es-ES" sz="2000" spc="145" dirty="0" smtClean="0">
                <a:solidFill>
                  <a:srgbClr val="252525"/>
                </a:solidFill>
                <a:latin typeface="Verdana"/>
                <a:cs typeface="Verdana"/>
              </a:rPr>
              <a:t>)</a:t>
            </a:r>
            <a:endParaRPr sz="2000" spc="145" dirty="0">
              <a:solidFill>
                <a:srgbClr val="252525"/>
              </a:solidFill>
              <a:latin typeface="Verdana"/>
              <a:cs typeface="Verdana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282658" y="2267226"/>
            <a:ext cx="9652570" cy="4153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Se identificaron las Fracciones Arancelarias que cambiaron </a:t>
            </a:r>
            <a:r>
              <a:rPr lang="es-ES" sz="2400" b="1" u="sng" spc="145" dirty="0" smtClean="0">
                <a:solidFill>
                  <a:srgbClr val="252525"/>
                </a:solidFill>
                <a:latin typeface="Verdana"/>
                <a:cs typeface="Verdana"/>
              </a:rPr>
              <a:t>una a n (varios).</a:t>
            </a: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endParaRPr lang="es-ES" sz="2400" spc="14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Se publicó en el SNICE el listado de los RPE con opción a modificar.</a:t>
            </a: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endParaRPr lang="es-ES" sz="2400" spc="14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Se solicita a la empresa envié la Fracción Arancelaria actualizada.</a:t>
            </a: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endParaRPr lang="es-ES" sz="2400" spc="14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270000" lvl="2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s-ES" sz="2400" spc="145" dirty="0">
                <a:solidFill>
                  <a:srgbClr val="252525"/>
                </a:solidFill>
                <a:latin typeface="Verdana"/>
                <a:cs typeface="Verdana"/>
              </a:rPr>
              <a:t>Se realizará la modificación </a:t>
            </a: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de </a:t>
            </a:r>
            <a:r>
              <a:rPr lang="es-ES" sz="2400" spc="145" dirty="0">
                <a:solidFill>
                  <a:srgbClr val="252525"/>
                </a:solidFill>
                <a:latin typeface="Verdana"/>
                <a:cs typeface="Verdana"/>
              </a:rPr>
              <a:t>los RPE en </a:t>
            </a:r>
            <a:r>
              <a:rPr lang="es-ES" sz="2400" spc="145" dirty="0" smtClean="0">
                <a:solidFill>
                  <a:srgbClr val="252525"/>
                </a:solidFill>
                <a:latin typeface="Verdana"/>
                <a:cs typeface="Verdana"/>
              </a:rPr>
              <a:t>VUCEM.</a:t>
            </a:r>
            <a:endParaRPr lang="es-ES" sz="2400" spc="145" dirty="0">
              <a:solidFill>
                <a:srgbClr val="252525"/>
              </a:solidFill>
              <a:latin typeface="Verdana"/>
              <a:cs typeface="Verdan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203" y="2431219"/>
            <a:ext cx="1334265" cy="29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36" y="0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Plan de actualización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1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66861"/>
              </p:ext>
            </p:extLst>
          </p:nvPr>
        </p:nvGraphicFramePr>
        <p:xfrm>
          <a:off x="1144866" y="2145918"/>
          <a:ext cx="10387493" cy="277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9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Montserrat" panose="00000500000000000000" pitchFamily="2" charset="0"/>
                        <a:cs typeface="Times New Roman"/>
                      </a:endParaRPr>
                    </a:p>
                    <a:p>
                      <a:pPr marL="557213" marR="424815" indent="-374650" defTabSz="1166813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ú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me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o</a:t>
                      </a:r>
                      <a:r>
                        <a:rPr sz="1600" b="1" spc="-12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de  </a:t>
                      </a: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RPE</a:t>
                      </a:r>
                      <a:endParaRPr sz="16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Montserrat" panose="00000500000000000000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RFC</a:t>
                      </a:r>
                      <a:endParaRPr sz="16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Montserrat" panose="00000500000000000000" pitchFamily="2" charset="0"/>
                        <a:cs typeface="Times New Roman"/>
                      </a:endParaRPr>
                    </a:p>
                    <a:p>
                      <a:pPr marL="76390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FA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tu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l</a:t>
                      </a:r>
                      <a:endParaRPr sz="16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Montserrat" panose="00000500000000000000" pitchFamily="2" charset="0"/>
                        <a:cs typeface="Times New Roman"/>
                      </a:endParaRPr>
                    </a:p>
                    <a:p>
                      <a:pPr marL="58674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FA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actualizada</a:t>
                      </a:r>
                      <a:endParaRPr sz="16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383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A32045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32045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object 5"/>
          <p:cNvSpPr txBox="1"/>
          <p:nvPr/>
        </p:nvSpPr>
        <p:spPr>
          <a:xfrm>
            <a:off x="9072704" y="5107874"/>
            <a:ext cx="2556510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Verdana"/>
                <a:cs typeface="Verdana"/>
              </a:rPr>
              <a:t>Nue</a:t>
            </a:r>
            <a:r>
              <a:rPr sz="1800" spc="-55" dirty="0">
                <a:latin typeface="Verdana"/>
                <a:cs typeface="Verdana"/>
              </a:rPr>
              <a:t>va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FA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pa</a:t>
            </a:r>
            <a:r>
              <a:rPr sz="1800" spc="-35" dirty="0">
                <a:latin typeface="Verdana"/>
                <a:cs typeface="Verdana"/>
              </a:rPr>
              <a:t>ra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tu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R</a:t>
            </a:r>
            <a:r>
              <a:rPr sz="1800" spc="135" dirty="0">
                <a:latin typeface="Verdana"/>
                <a:cs typeface="Verdana"/>
              </a:rPr>
              <a:t>PE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Verdana"/>
                <a:cs typeface="Verdana"/>
              </a:rPr>
              <a:t>8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dígitos</a:t>
            </a:r>
            <a:endParaRPr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65" dirty="0">
                <a:latin typeface="Verdana"/>
                <a:cs typeface="Verdana"/>
              </a:rPr>
              <a:t>Si</a:t>
            </a:r>
            <a:r>
              <a:rPr sz="1600" spc="65" dirty="0">
                <a:latin typeface="Verdana"/>
                <a:cs typeface="Verdana"/>
              </a:rPr>
              <a:t>n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puntos</a:t>
            </a:r>
            <a:endParaRPr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65" dirty="0">
                <a:latin typeface="Verdana"/>
                <a:cs typeface="Verdana"/>
              </a:rPr>
              <a:t>Si</a:t>
            </a:r>
            <a:r>
              <a:rPr sz="1600" spc="65" dirty="0">
                <a:latin typeface="Verdana"/>
                <a:cs typeface="Verdana"/>
              </a:rPr>
              <a:t>n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es</a:t>
            </a:r>
            <a:r>
              <a:rPr sz="1600" spc="5" dirty="0">
                <a:latin typeface="Verdana"/>
                <a:cs typeface="Verdana"/>
              </a:rPr>
              <a:t>p</a:t>
            </a:r>
            <a:r>
              <a:rPr sz="1600" spc="-30" dirty="0">
                <a:latin typeface="Verdana"/>
                <a:cs typeface="Verdana"/>
              </a:rPr>
              <a:t>a</a:t>
            </a:r>
            <a:r>
              <a:rPr sz="1600" spc="5" dirty="0">
                <a:latin typeface="Verdana"/>
                <a:cs typeface="Verdana"/>
              </a:rPr>
              <a:t>cios</a:t>
            </a:r>
            <a:endParaRPr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55" dirty="0">
                <a:latin typeface="Verdana"/>
                <a:cs typeface="Verdana"/>
              </a:rPr>
              <a:t>F</a:t>
            </a:r>
            <a:r>
              <a:rPr sz="1600" spc="50" dirty="0">
                <a:latin typeface="Verdana"/>
                <a:cs typeface="Verdana"/>
              </a:rPr>
              <a:t>o</a:t>
            </a:r>
            <a:r>
              <a:rPr sz="1600" spc="25" dirty="0">
                <a:latin typeface="Verdana"/>
                <a:cs typeface="Verdana"/>
              </a:rPr>
              <a:t>r</a:t>
            </a:r>
            <a:r>
              <a:rPr sz="1600" spc="60" dirty="0">
                <a:latin typeface="Verdana"/>
                <a:cs typeface="Verdana"/>
              </a:rPr>
              <a:t>m</a:t>
            </a:r>
            <a:r>
              <a:rPr sz="1600" spc="-30" dirty="0">
                <a:latin typeface="Verdana"/>
                <a:cs typeface="Verdana"/>
              </a:rPr>
              <a:t>a</a:t>
            </a:r>
            <a:r>
              <a:rPr sz="1600" spc="20" dirty="0">
                <a:latin typeface="Verdana"/>
                <a:cs typeface="Verdana"/>
              </a:rPr>
              <a:t>to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texto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38788" y="3072983"/>
            <a:ext cx="3293571" cy="11242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1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36" y="0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Plan de actualización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08" y="2726181"/>
            <a:ext cx="229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443" y="4533087"/>
            <a:ext cx="111626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Montserrat" panose="00000500000000000000" pitchFamily="2" charset="0"/>
                <a:cs typeface="Verdana"/>
              </a:rPr>
              <a:t>En</a:t>
            </a:r>
            <a:r>
              <a:rPr sz="1800"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dirty="0">
                <a:latin typeface="Montserrat" panose="00000500000000000000" pitchFamily="2" charset="0"/>
                <a:cs typeface="Verdana"/>
              </a:rPr>
              <a:t>el</a:t>
            </a:r>
            <a:r>
              <a:rPr sz="1800"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dirty="0">
                <a:latin typeface="Montserrat" panose="00000500000000000000" pitchFamily="2" charset="0"/>
                <a:cs typeface="Verdana"/>
              </a:rPr>
              <a:t>archivo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55" dirty="0">
                <a:latin typeface="Montserrat" panose="00000500000000000000" pitchFamily="2" charset="0"/>
                <a:cs typeface="Verdana"/>
              </a:rPr>
              <a:t>de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15" dirty="0">
                <a:latin typeface="Montserrat" panose="00000500000000000000" pitchFamily="2" charset="0"/>
                <a:cs typeface="Verdana"/>
              </a:rPr>
              <a:t>correlación</a:t>
            </a:r>
            <a:r>
              <a:rPr sz="1800"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20" dirty="0">
                <a:latin typeface="Montserrat" panose="00000500000000000000" pitchFamily="2" charset="0"/>
                <a:cs typeface="Verdana"/>
              </a:rPr>
              <a:t>busca,</a:t>
            </a:r>
            <a:r>
              <a:rPr sz="1800" spc="-14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45" dirty="0">
                <a:latin typeface="Montserrat" panose="00000500000000000000" pitchFamily="2" charset="0"/>
                <a:cs typeface="Verdana"/>
              </a:rPr>
              <a:t>en</a:t>
            </a:r>
            <a:r>
              <a:rPr sz="1800"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20" dirty="0">
                <a:latin typeface="Montserrat" panose="00000500000000000000" pitchFamily="2" charset="0"/>
                <a:cs typeface="Verdana"/>
              </a:rPr>
              <a:t>la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50" dirty="0">
                <a:latin typeface="Montserrat" panose="00000500000000000000" pitchFamily="2" charset="0"/>
                <a:cs typeface="Verdana"/>
              </a:rPr>
              <a:t>columna</a:t>
            </a:r>
            <a:r>
              <a:rPr sz="1800" spc="-14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10" dirty="0">
                <a:latin typeface="Montserrat" panose="00000500000000000000" pitchFamily="2" charset="0"/>
                <a:cs typeface="Verdana"/>
              </a:rPr>
              <a:t>“Fracción</a:t>
            </a:r>
            <a:r>
              <a:rPr sz="1800"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5" dirty="0">
                <a:latin typeface="Montserrat" panose="00000500000000000000" pitchFamily="2" charset="0"/>
                <a:cs typeface="Verdana"/>
              </a:rPr>
              <a:t>arancelaria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40" dirty="0">
                <a:latin typeface="Montserrat" panose="00000500000000000000" pitchFamily="2" charset="0"/>
                <a:cs typeface="Verdana"/>
              </a:rPr>
              <a:t>anterior”,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20" dirty="0" smtClean="0">
                <a:latin typeface="Montserrat" panose="00000500000000000000" pitchFamily="2" charset="0"/>
                <a:cs typeface="Verdana"/>
              </a:rPr>
              <a:t>la</a:t>
            </a:r>
            <a:r>
              <a:rPr lang="es-ES" sz="1800" spc="-2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30" dirty="0" err="1" smtClean="0">
                <a:latin typeface="Montserrat" panose="00000500000000000000" pitchFamily="2" charset="0"/>
                <a:cs typeface="Verdana"/>
              </a:rPr>
              <a:t>fra</a:t>
            </a:r>
            <a:r>
              <a:rPr sz="1800" spc="65" dirty="0" err="1" smtClean="0">
                <a:latin typeface="Montserrat" panose="00000500000000000000" pitchFamily="2" charset="0"/>
                <a:cs typeface="Verdana"/>
              </a:rPr>
              <a:t>cc</a:t>
            </a:r>
            <a:r>
              <a:rPr sz="1800" spc="35" dirty="0" err="1" smtClean="0">
                <a:latin typeface="Montserrat" panose="00000500000000000000" pitchFamily="2" charset="0"/>
                <a:cs typeface="Verdana"/>
              </a:rPr>
              <a:t>ión</a:t>
            </a:r>
            <a:r>
              <a:rPr sz="1800" spc="-155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spc="40" dirty="0">
                <a:latin typeface="Montserrat" panose="00000500000000000000" pitchFamily="2" charset="0"/>
                <a:cs typeface="Verdana"/>
              </a:rPr>
              <a:t>pa</a:t>
            </a:r>
            <a:r>
              <a:rPr sz="1800" spc="-35" dirty="0">
                <a:latin typeface="Montserrat" panose="00000500000000000000" pitchFamily="2" charset="0"/>
                <a:cs typeface="Verdana"/>
              </a:rPr>
              <a:t>ra</a:t>
            </a:r>
            <a:r>
              <a:rPr sz="1800"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45" dirty="0">
                <a:latin typeface="Montserrat" panose="00000500000000000000" pitchFamily="2" charset="0"/>
                <a:cs typeface="Verdana"/>
              </a:rPr>
              <a:t>ver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30" dirty="0">
                <a:latin typeface="Montserrat" panose="00000500000000000000" pitchFamily="2" charset="0"/>
                <a:cs typeface="Verdana"/>
              </a:rPr>
              <a:t>las</a:t>
            </a:r>
            <a:r>
              <a:rPr sz="1800" spc="-17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75" dirty="0">
                <a:latin typeface="Montserrat" panose="00000500000000000000" pitchFamily="2" charset="0"/>
                <a:cs typeface="Verdana"/>
              </a:rPr>
              <a:t>n</a:t>
            </a:r>
            <a:r>
              <a:rPr sz="1800" spc="40" dirty="0">
                <a:latin typeface="Montserrat" panose="00000500000000000000" pitchFamily="2" charset="0"/>
                <a:cs typeface="Verdana"/>
              </a:rPr>
              <a:t>ue</a:t>
            </a:r>
            <a:r>
              <a:rPr sz="1800" spc="-60" dirty="0">
                <a:latin typeface="Montserrat" panose="00000500000000000000" pitchFamily="2" charset="0"/>
                <a:cs typeface="Verdana"/>
              </a:rPr>
              <a:t>vas</a:t>
            </a:r>
            <a:r>
              <a:rPr sz="1800" spc="-18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15" dirty="0">
                <a:latin typeface="Montserrat" panose="00000500000000000000" pitchFamily="2" charset="0"/>
                <a:cs typeface="Verdana"/>
              </a:rPr>
              <a:t>pos</a:t>
            </a:r>
            <a:r>
              <a:rPr sz="1800" spc="-5" dirty="0">
                <a:latin typeface="Montserrat" panose="00000500000000000000" pitchFamily="2" charset="0"/>
                <a:cs typeface="Verdana"/>
              </a:rPr>
              <a:t>i</a:t>
            </a:r>
            <a:r>
              <a:rPr sz="1800" spc="10" dirty="0">
                <a:latin typeface="Montserrat" panose="00000500000000000000" pitchFamily="2" charset="0"/>
                <a:cs typeface="Verdana"/>
              </a:rPr>
              <a:t>bles</a:t>
            </a:r>
            <a:r>
              <a:rPr sz="1800" spc="-14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30" dirty="0">
                <a:latin typeface="Montserrat" panose="00000500000000000000" pitchFamily="2" charset="0"/>
                <a:cs typeface="Verdana"/>
              </a:rPr>
              <a:t>fra</a:t>
            </a:r>
            <a:r>
              <a:rPr sz="1800" spc="65" dirty="0">
                <a:latin typeface="Montserrat" panose="00000500000000000000" pitchFamily="2" charset="0"/>
                <a:cs typeface="Verdana"/>
              </a:rPr>
              <a:t>cc</a:t>
            </a:r>
            <a:r>
              <a:rPr sz="1800" spc="10" dirty="0">
                <a:latin typeface="Montserrat" panose="00000500000000000000" pitchFamily="2" charset="0"/>
                <a:cs typeface="Verdana"/>
              </a:rPr>
              <a:t>iones</a:t>
            </a:r>
            <a:endParaRPr sz="1800" dirty="0">
              <a:latin typeface="Montserrat" panose="00000500000000000000" pitchFamily="2" charset="0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741" y="2663697"/>
            <a:ext cx="1081505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Montserrat" panose="00000500000000000000" pitchFamily="2" charset="0"/>
                <a:cs typeface="Verdana"/>
              </a:rPr>
              <a:t>En</a:t>
            </a:r>
            <a:r>
              <a:rPr sz="1800"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dirty="0">
                <a:latin typeface="Montserrat" panose="00000500000000000000" pitchFamily="2" charset="0"/>
                <a:cs typeface="Verdana"/>
              </a:rPr>
              <a:t>el</a:t>
            </a:r>
            <a:r>
              <a:rPr sz="1800"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lang="es-ES" dirty="0" smtClean="0">
                <a:latin typeface="Montserrat" panose="00000500000000000000" pitchFamily="2" charset="0"/>
                <a:cs typeface="Verdana"/>
              </a:rPr>
              <a:t>listado</a:t>
            </a:r>
            <a:r>
              <a:rPr sz="1800" spc="-155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spc="55" dirty="0">
                <a:latin typeface="Montserrat" panose="00000500000000000000" pitchFamily="2" charset="0"/>
                <a:cs typeface="Verdana"/>
              </a:rPr>
              <a:t>de</a:t>
            </a:r>
            <a:r>
              <a:rPr sz="1800"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100" dirty="0">
                <a:latin typeface="Montserrat" panose="00000500000000000000" pitchFamily="2" charset="0"/>
                <a:cs typeface="Verdana"/>
              </a:rPr>
              <a:t>RPE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20" dirty="0" err="1" smtClean="0">
                <a:latin typeface="Montserrat" panose="00000500000000000000" pitchFamily="2" charset="0"/>
                <a:cs typeface="Verdana"/>
              </a:rPr>
              <a:t>identifica</a:t>
            </a:r>
            <a:r>
              <a:rPr sz="1800" spc="-15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15" dirty="0">
                <a:latin typeface="Montserrat" panose="00000500000000000000" pitchFamily="2" charset="0"/>
                <a:cs typeface="Verdana"/>
              </a:rPr>
              <a:t>la</a:t>
            </a:r>
            <a:r>
              <a:rPr sz="1800"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lang="es-ES" spc="15" dirty="0" smtClean="0">
                <a:latin typeface="Montserrat" panose="00000500000000000000" pitchFamily="2" charset="0"/>
                <a:cs typeface="Verdana"/>
              </a:rPr>
              <a:t>Fracción Arancelaria actual </a:t>
            </a:r>
            <a:r>
              <a:rPr sz="1800" spc="60" dirty="0" smtClean="0">
                <a:latin typeface="Montserrat" panose="00000500000000000000" pitchFamily="2" charset="0"/>
                <a:cs typeface="Verdana"/>
              </a:rPr>
              <a:t>que</a:t>
            </a:r>
            <a:r>
              <a:rPr sz="1800" spc="-15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15" dirty="0">
                <a:latin typeface="Montserrat" panose="00000500000000000000" pitchFamily="2" charset="0"/>
                <a:cs typeface="Verdana"/>
              </a:rPr>
              <a:t>está</a:t>
            </a:r>
            <a:r>
              <a:rPr sz="1800"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5" dirty="0">
                <a:latin typeface="Montserrat" panose="00000500000000000000" pitchFamily="2" charset="0"/>
                <a:cs typeface="Verdana"/>
              </a:rPr>
              <a:t>asociada</a:t>
            </a:r>
            <a:r>
              <a:rPr sz="1800"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20" dirty="0">
                <a:latin typeface="Montserrat" panose="00000500000000000000" pitchFamily="2" charset="0"/>
                <a:cs typeface="Verdana"/>
              </a:rPr>
              <a:t>a</a:t>
            </a:r>
            <a:r>
              <a:rPr sz="1800"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45" dirty="0" err="1" smtClean="0">
                <a:latin typeface="Montserrat" panose="00000500000000000000" pitchFamily="2" charset="0"/>
                <a:cs typeface="Verdana"/>
              </a:rPr>
              <a:t>tu</a:t>
            </a:r>
            <a:r>
              <a:rPr lang="es-ES" sz="1800" spc="45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dirty="0" err="1" smtClean="0">
                <a:latin typeface="Montserrat" panose="00000500000000000000" pitchFamily="2" charset="0"/>
                <a:cs typeface="Verdana"/>
              </a:rPr>
              <a:t>registro</a:t>
            </a:r>
            <a:r>
              <a:rPr sz="180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62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z="1800" spc="15" dirty="0">
                <a:latin typeface="Montserrat" panose="00000500000000000000" pitchFamily="2" charset="0"/>
                <a:cs typeface="Verdana"/>
              </a:rPr>
              <a:t>(columna</a:t>
            </a:r>
            <a:r>
              <a:rPr sz="1800"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5" dirty="0">
                <a:latin typeface="Montserrat" panose="00000500000000000000" pitchFamily="2" charset="0"/>
                <a:cs typeface="Verdana"/>
              </a:rPr>
              <a:t>“FA</a:t>
            </a:r>
            <a:r>
              <a:rPr sz="1800"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z="1800" spc="-35" dirty="0">
                <a:latin typeface="Montserrat" panose="00000500000000000000" pitchFamily="2" charset="0"/>
                <a:cs typeface="Verdana"/>
              </a:rPr>
              <a:t>actual”)</a:t>
            </a:r>
            <a:endParaRPr sz="1800" dirty="0">
              <a:latin typeface="Montserrat" panose="00000500000000000000" pitchFamily="2" charset="0"/>
              <a:cs typeface="Verdan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57387"/>
              </p:ext>
            </p:extLst>
          </p:nvPr>
        </p:nvGraphicFramePr>
        <p:xfrm>
          <a:off x="1928622" y="3321939"/>
          <a:ext cx="7638458" cy="92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6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375920" marR="241300" indent="-127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N</a:t>
                      </a:r>
                      <a:r>
                        <a:rPr sz="1400" b="1" spc="-5" dirty="0" err="1" smtClean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ú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me</a:t>
                      </a:r>
                      <a:r>
                        <a:rPr sz="1400" b="1" spc="-10" dirty="0" err="1" smtClean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r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o</a:t>
                      </a:r>
                      <a:r>
                        <a:rPr lang="es-ES" sz="1400" b="1" dirty="0" smtClean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 RPE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37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RFC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44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FA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tu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l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44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FA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Verdana"/>
                        </a:rPr>
                        <a:t>actualizada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44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59"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60" dirty="0">
                          <a:latin typeface="Montserrat" panose="00000500000000000000" pitchFamily="2" charset="0"/>
                          <a:cs typeface="Verdana"/>
                        </a:rPr>
                        <a:t>999920201234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03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35" dirty="0">
                          <a:latin typeface="Montserrat" panose="00000500000000000000" pitchFamily="2" charset="0"/>
                          <a:cs typeface="Verdana"/>
                        </a:rPr>
                        <a:t>RFCX961024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03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03049999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87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339852" y="4503420"/>
            <a:ext cx="492759" cy="492759"/>
            <a:chOff x="339852" y="4503420"/>
            <a:chExt cx="492759" cy="492759"/>
          </a:xfrm>
          <a:solidFill>
            <a:srgbClr val="C00000"/>
          </a:solidFill>
        </p:grpSpPr>
        <p:sp>
          <p:nvSpPr>
            <p:cNvPr id="11" name="object 11"/>
            <p:cNvSpPr/>
            <p:nvPr/>
          </p:nvSpPr>
          <p:spPr>
            <a:xfrm>
              <a:off x="345948" y="4509516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60">
                  <a:moveTo>
                    <a:pt x="240030" y="0"/>
                  </a:moveTo>
                  <a:lnTo>
                    <a:pt x="191656" y="4875"/>
                  </a:lnTo>
                  <a:lnTo>
                    <a:pt x="146600" y="18859"/>
                  </a:lnTo>
                  <a:lnTo>
                    <a:pt x="105827" y="40987"/>
                  </a:lnTo>
                  <a:lnTo>
                    <a:pt x="70304" y="70294"/>
                  </a:lnTo>
                  <a:lnTo>
                    <a:pt x="40993" y="105816"/>
                  </a:lnTo>
                  <a:lnTo>
                    <a:pt x="18863" y="146589"/>
                  </a:lnTo>
                  <a:lnTo>
                    <a:pt x="4876" y="191648"/>
                  </a:lnTo>
                  <a:lnTo>
                    <a:pt x="0" y="240029"/>
                  </a:lnTo>
                  <a:lnTo>
                    <a:pt x="4876" y="288411"/>
                  </a:lnTo>
                  <a:lnTo>
                    <a:pt x="18863" y="333470"/>
                  </a:lnTo>
                  <a:lnTo>
                    <a:pt x="40993" y="374243"/>
                  </a:lnTo>
                  <a:lnTo>
                    <a:pt x="70304" y="409765"/>
                  </a:lnTo>
                  <a:lnTo>
                    <a:pt x="105827" y="439072"/>
                  </a:lnTo>
                  <a:lnTo>
                    <a:pt x="146600" y="461200"/>
                  </a:lnTo>
                  <a:lnTo>
                    <a:pt x="191656" y="475184"/>
                  </a:lnTo>
                  <a:lnTo>
                    <a:pt x="240030" y="480059"/>
                  </a:lnTo>
                  <a:lnTo>
                    <a:pt x="288403" y="475184"/>
                  </a:lnTo>
                  <a:lnTo>
                    <a:pt x="333459" y="461200"/>
                  </a:lnTo>
                  <a:lnTo>
                    <a:pt x="374232" y="439072"/>
                  </a:lnTo>
                  <a:lnTo>
                    <a:pt x="409755" y="409765"/>
                  </a:lnTo>
                  <a:lnTo>
                    <a:pt x="439066" y="374243"/>
                  </a:lnTo>
                  <a:lnTo>
                    <a:pt x="461196" y="333470"/>
                  </a:lnTo>
                  <a:lnTo>
                    <a:pt x="475183" y="288411"/>
                  </a:lnTo>
                  <a:lnTo>
                    <a:pt x="480060" y="240029"/>
                  </a:lnTo>
                  <a:lnTo>
                    <a:pt x="475183" y="191648"/>
                  </a:lnTo>
                  <a:lnTo>
                    <a:pt x="461196" y="146589"/>
                  </a:lnTo>
                  <a:lnTo>
                    <a:pt x="439066" y="105816"/>
                  </a:lnTo>
                  <a:lnTo>
                    <a:pt x="409755" y="70294"/>
                  </a:lnTo>
                  <a:lnTo>
                    <a:pt x="374232" y="40987"/>
                  </a:lnTo>
                  <a:lnTo>
                    <a:pt x="333459" y="18859"/>
                  </a:lnTo>
                  <a:lnTo>
                    <a:pt x="288403" y="4875"/>
                  </a:lnTo>
                  <a:lnTo>
                    <a:pt x="240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948" y="4509516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60">
                  <a:moveTo>
                    <a:pt x="0" y="240029"/>
                  </a:moveTo>
                  <a:lnTo>
                    <a:pt x="4876" y="191648"/>
                  </a:lnTo>
                  <a:lnTo>
                    <a:pt x="18863" y="146589"/>
                  </a:lnTo>
                  <a:lnTo>
                    <a:pt x="40993" y="105816"/>
                  </a:lnTo>
                  <a:lnTo>
                    <a:pt x="70304" y="70294"/>
                  </a:lnTo>
                  <a:lnTo>
                    <a:pt x="105827" y="40987"/>
                  </a:lnTo>
                  <a:lnTo>
                    <a:pt x="146600" y="18859"/>
                  </a:lnTo>
                  <a:lnTo>
                    <a:pt x="191656" y="4875"/>
                  </a:lnTo>
                  <a:lnTo>
                    <a:pt x="240030" y="0"/>
                  </a:lnTo>
                  <a:lnTo>
                    <a:pt x="288403" y="4875"/>
                  </a:lnTo>
                  <a:lnTo>
                    <a:pt x="333459" y="18859"/>
                  </a:lnTo>
                  <a:lnTo>
                    <a:pt x="374232" y="40987"/>
                  </a:lnTo>
                  <a:lnTo>
                    <a:pt x="409755" y="70294"/>
                  </a:lnTo>
                  <a:lnTo>
                    <a:pt x="439066" y="105816"/>
                  </a:lnTo>
                  <a:lnTo>
                    <a:pt x="461196" y="146589"/>
                  </a:lnTo>
                  <a:lnTo>
                    <a:pt x="475183" y="191648"/>
                  </a:lnTo>
                  <a:lnTo>
                    <a:pt x="480060" y="240029"/>
                  </a:lnTo>
                  <a:lnTo>
                    <a:pt x="475183" y="288411"/>
                  </a:lnTo>
                  <a:lnTo>
                    <a:pt x="461196" y="333470"/>
                  </a:lnTo>
                  <a:lnTo>
                    <a:pt x="439066" y="374243"/>
                  </a:lnTo>
                  <a:lnTo>
                    <a:pt x="409755" y="409765"/>
                  </a:lnTo>
                  <a:lnTo>
                    <a:pt x="374232" y="439072"/>
                  </a:lnTo>
                  <a:lnTo>
                    <a:pt x="333459" y="461200"/>
                  </a:lnTo>
                  <a:lnTo>
                    <a:pt x="288403" y="475184"/>
                  </a:lnTo>
                  <a:lnTo>
                    <a:pt x="240030" y="480059"/>
                  </a:lnTo>
                  <a:lnTo>
                    <a:pt x="191656" y="475184"/>
                  </a:lnTo>
                  <a:lnTo>
                    <a:pt x="146600" y="461200"/>
                  </a:lnTo>
                  <a:lnTo>
                    <a:pt x="105827" y="439072"/>
                  </a:lnTo>
                  <a:lnTo>
                    <a:pt x="70304" y="409765"/>
                  </a:lnTo>
                  <a:lnTo>
                    <a:pt x="40993" y="374243"/>
                  </a:lnTo>
                  <a:lnTo>
                    <a:pt x="18863" y="333470"/>
                  </a:lnTo>
                  <a:lnTo>
                    <a:pt x="4876" y="288411"/>
                  </a:lnTo>
                  <a:lnTo>
                    <a:pt x="0" y="240029"/>
                  </a:lnTo>
                  <a:close/>
                </a:path>
              </a:pathLst>
            </a:custGeom>
            <a:grpFill/>
            <a:ln w="12192">
              <a:solidFill>
                <a:srgbClr val="B38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80881"/>
              </p:ext>
            </p:extLst>
          </p:nvPr>
        </p:nvGraphicFramePr>
        <p:xfrm>
          <a:off x="6733748" y="5367998"/>
          <a:ext cx="4075280" cy="119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14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ión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ran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4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ión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aran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89039201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89033101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1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89039201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89033201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89039201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89033301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" name="object 15"/>
          <p:cNvGrpSpPr/>
          <p:nvPr/>
        </p:nvGrpSpPr>
        <p:grpSpPr>
          <a:xfrm>
            <a:off x="339852" y="1086611"/>
            <a:ext cx="492759" cy="490855"/>
            <a:chOff x="339852" y="1086611"/>
            <a:chExt cx="492759" cy="490855"/>
          </a:xfrm>
        </p:grpSpPr>
        <p:sp>
          <p:nvSpPr>
            <p:cNvPr id="15" name="object 16"/>
            <p:cNvSpPr/>
            <p:nvPr/>
          </p:nvSpPr>
          <p:spPr>
            <a:xfrm>
              <a:off x="345948" y="1092707"/>
              <a:ext cx="480059" cy="478790"/>
            </a:xfrm>
            <a:custGeom>
              <a:avLst/>
              <a:gdLst/>
              <a:ahLst/>
              <a:cxnLst/>
              <a:rect l="l" t="t" r="r" b="b"/>
              <a:pathLst>
                <a:path w="480059" h="478790">
                  <a:moveTo>
                    <a:pt x="240030" y="0"/>
                  </a:moveTo>
                  <a:lnTo>
                    <a:pt x="191656" y="4858"/>
                  </a:lnTo>
                  <a:lnTo>
                    <a:pt x="146600" y="18794"/>
                  </a:lnTo>
                  <a:lnTo>
                    <a:pt x="105827" y="40846"/>
                  </a:lnTo>
                  <a:lnTo>
                    <a:pt x="70304" y="70056"/>
                  </a:lnTo>
                  <a:lnTo>
                    <a:pt x="40993" y="105463"/>
                  </a:lnTo>
                  <a:lnTo>
                    <a:pt x="18863" y="146107"/>
                  </a:lnTo>
                  <a:lnTo>
                    <a:pt x="4876" y="191029"/>
                  </a:lnTo>
                  <a:lnTo>
                    <a:pt x="0" y="239267"/>
                  </a:lnTo>
                  <a:lnTo>
                    <a:pt x="4876" y="287506"/>
                  </a:lnTo>
                  <a:lnTo>
                    <a:pt x="18863" y="332428"/>
                  </a:lnTo>
                  <a:lnTo>
                    <a:pt x="40993" y="373072"/>
                  </a:lnTo>
                  <a:lnTo>
                    <a:pt x="70304" y="408479"/>
                  </a:lnTo>
                  <a:lnTo>
                    <a:pt x="105827" y="437689"/>
                  </a:lnTo>
                  <a:lnTo>
                    <a:pt x="146600" y="459741"/>
                  </a:lnTo>
                  <a:lnTo>
                    <a:pt x="191656" y="473677"/>
                  </a:lnTo>
                  <a:lnTo>
                    <a:pt x="240030" y="478536"/>
                  </a:lnTo>
                  <a:lnTo>
                    <a:pt x="288403" y="473677"/>
                  </a:lnTo>
                  <a:lnTo>
                    <a:pt x="333459" y="459741"/>
                  </a:lnTo>
                  <a:lnTo>
                    <a:pt x="374232" y="437689"/>
                  </a:lnTo>
                  <a:lnTo>
                    <a:pt x="409755" y="408479"/>
                  </a:lnTo>
                  <a:lnTo>
                    <a:pt x="439066" y="373072"/>
                  </a:lnTo>
                  <a:lnTo>
                    <a:pt x="461196" y="332428"/>
                  </a:lnTo>
                  <a:lnTo>
                    <a:pt x="475183" y="287506"/>
                  </a:lnTo>
                  <a:lnTo>
                    <a:pt x="480060" y="239267"/>
                  </a:lnTo>
                  <a:lnTo>
                    <a:pt x="475183" y="191029"/>
                  </a:lnTo>
                  <a:lnTo>
                    <a:pt x="461196" y="146107"/>
                  </a:lnTo>
                  <a:lnTo>
                    <a:pt x="439066" y="105463"/>
                  </a:lnTo>
                  <a:lnTo>
                    <a:pt x="409755" y="70056"/>
                  </a:lnTo>
                  <a:lnTo>
                    <a:pt x="374232" y="40846"/>
                  </a:lnTo>
                  <a:lnTo>
                    <a:pt x="333459" y="18794"/>
                  </a:lnTo>
                  <a:lnTo>
                    <a:pt x="288403" y="4858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345948" y="1092707"/>
              <a:ext cx="480059" cy="478790"/>
            </a:xfrm>
            <a:custGeom>
              <a:avLst/>
              <a:gdLst/>
              <a:ahLst/>
              <a:cxnLst/>
              <a:rect l="l" t="t" r="r" b="b"/>
              <a:pathLst>
                <a:path w="480059" h="478790">
                  <a:moveTo>
                    <a:pt x="0" y="239267"/>
                  </a:moveTo>
                  <a:lnTo>
                    <a:pt x="4876" y="191029"/>
                  </a:lnTo>
                  <a:lnTo>
                    <a:pt x="18863" y="146107"/>
                  </a:lnTo>
                  <a:lnTo>
                    <a:pt x="40993" y="105463"/>
                  </a:lnTo>
                  <a:lnTo>
                    <a:pt x="70304" y="70056"/>
                  </a:lnTo>
                  <a:lnTo>
                    <a:pt x="105827" y="40846"/>
                  </a:lnTo>
                  <a:lnTo>
                    <a:pt x="146600" y="18794"/>
                  </a:lnTo>
                  <a:lnTo>
                    <a:pt x="191656" y="4858"/>
                  </a:lnTo>
                  <a:lnTo>
                    <a:pt x="240030" y="0"/>
                  </a:lnTo>
                  <a:lnTo>
                    <a:pt x="288403" y="4858"/>
                  </a:lnTo>
                  <a:lnTo>
                    <a:pt x="333459" y="18794"/>
                  </a:lnTo>
                  <a:lnTo>
                    <a:pt x="374232" y="40846"/>
                  </a:lnTo>
                  <a:lnTo>
                    <a:pt x="409755" y="70056"/>
                  </a:lnTo>
                  <a:lnTo>
                    <a:pt x="439066" y="105463"/>
                  </a:lnTo>
                  <a:lnTo>
                    <a:pt x="461196" y="146107"/>
                  </a:lnTo>
                  <a:lnTo>
                    <a:pt x="475183" y="191029"/>
                  </a:lnTo>
                  <a:lnTo>
                    <a:pt x="480060" y="239267"/>
                  </a:lnTo>
                  <a:lnTo>
                    <a:pt x="475183" y="287506"/>
                  </a:lnTo>
                  <a:lnTo>
                    <a:pt x="461196" y="332428"/>
                  </a:lnTo>
                  <a:lnTo>
                    <a:pt x="439066" y="373072"/>
                  </a:lnTo>
                  <a:lnTo>
                    <a:pt x="409755" y="408479"/>
                  </a:lnTo>
                  <a:lnTo>
                    <a:pt x="374232" y="437689"/>
                  </a:lnTo>
                  <a:lnTo>
                    <a:pt x="333459" y="459741"/>
                  </a:lnTo>
                  <a:lnTo>
                    <a:pt x="288403" y="473677"/>
                  </a:lnTo>
                  <a:lnTo>
                    <a:pt x="240030" y="478536"/>
                  </a:lnTo>
                  <a:lnTo>
                    <a:pt x="191656" y="473677"/>
                  </a:lnTo>
                  <a:lnTo>
                    <a:pt x="146600" y="459741"/>
                  </a:lnTo>
                  <a:lnTo>
                    <a:pt x="105827" y="437689"/>
                  </a:lnTo>
                  <a:lnTo>
                    <a:pt x="70304" y="408479"/>
                  </a:lnTo>
                  <a:lnTo>
                    <a:pt x="40993" y="373072"/>
                  </a:lnTo>
                  <a:lnTo>
                    <a:pt x="18863" y="332428"/>
                  </a:lnTo>
                  <a:lnTo>
                    <a:pt x="4876" y="287506"/>
                  </a:lnTo>
                  <a:lnTo>
                    <a:pt x="0" y="239267"/>
                  </a:lnTo>
                  <a:close/>
                </a:path>
              </a:pathLst>
            </a:custGeom>
            <a:ln w="12192">
              <a:solidFill>
                <a:srgbClr val="B38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9"/>
          <p:cNvSpPr txBox="1"/>
          <p:nvPr/>
        </p:nvSpPr>
        <p:spPr>
          <a:xfrm>
            <a:off x="944676" y="1048003"/>
            <a:ext cx="109949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15" dirty="0" smtClean="0">
                <a:latin typeface="Montserrat" panose="00000500000000000000" pitchFamily="2" charset="0"/>
                <a:cs typeface="Verdana"/>
              </a:rPr>
              <a:t>Se </a:t>
            </a:r>
            <a:r>
              <a:rPr lang="es-ES" sz="1800" spc="-15" dirty="0" smtClean="0">
                <a:latin typeface="Montserrat" panose="00000500000000000000" pitchFamily="2" charset="0"/>
                <a:cs typeface="Verdana"/>
              </a:rPr>
              <a:t>publicó en el SNICE el listado de los RPE sujetos a modificación, las empresas podrán realizar su búsqueda por RFC</a:t>
            </a:r>
            <a:endParaRPr sz="1800" dirty="0">
              <a:latin typeface="Montserrat" panose="00000500000000000000" pitchFamily="2" charset="0"/>
              <a:cs typeface="Verdana"/>
            </a:endParaRPr>
          </a:p>
        </p:txBody>
      </p:sp>
      <p:graphicFrame>
        <p:nvGraphicFramePr>
          <p:cNvPr id="18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12105"/>
              </p:ext>
            </p:extLst>
          </p:nvPr>
        </p:nvGraphicFramePr>
        <p:xfrm>
          <a:off x="1928620" y="1638807"/>
          <a:ext cx="7638459" cy="92214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0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87350" marR="254000" indent="-127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 err="1">
                          <a:latin typeface="Montserrat" panose="00000500000000000000" pitchFamily="2" charset="0"/>
                        </a:rPr>
                        <a:t>N</a:t>
                      </a:r>
                      <a:r>
                        <a:rPr sz="1400" spc="-5" dirty="0" err="1">
                          <a:latin typeface="Montserrat" panose="00000500000000000000" pitchFamily="2" charset="0"/>
                        </a:rPr>
                        <a:t>ú</a:t>
                      </a:r>
                      <a:r>
                        <a:rPr sz="1400" dirty="0" err="1">
                          <a:latin typeface="Montserrat" panose="00000500000000000000" pitchFamily="2" charset="0"/>
                        </a:rPr>
                        <a:t>me</a:t>
                      </a:r>
                      <a:r>
                        <a:rPr sz="1400" spc="-10" dirty="0" err="1">
                          <a:latin typeface="Montserrat" panose="00000500000000000000" pitchFamily="2" charset="0"/>
                        </a:rPr>
                        <a:t>r</a:t>
                      </a:r>
                      <a:r>
                        <a:rPr sz="1400" dirty="0" err="1">
                          <a:latin typeface="Montserrat" panose="00000500000000000000" pitchFamily="2" charset="0"/>
                        </a:rPr>
                        <a:t>o</a:t>
                      </a:r>
                      <a:r>
                        <a:rPr sz="1400" spc="-12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sz="140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sz="1400" dirty="0" smtClean="0">
                          <a:latin typeface="Montserrat" panose="00000500000000000000" pitchFamily="2" charset="0"/>
                        </a:rPr>
                        <a:t>RPE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37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25" dirty="0">
                          <a:latin typeface="Montserrat" panose="00000500000000000000" pitchFamily="2" charset="0"/>
                        </a:rPr>
                        <a:t>RFC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44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dirty="0">
                          <a:latin typeface="Montserrat" panose="00000500000000000000" pitchFamily="2" charset="0"/>
                        </a:rPr>
                        <a:t>FA</a:t>
                      </a:r>
                      <a:r>
                        <a:rPr sz="1400" spc="-8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sz="1400" dirty="0">
                          <a:latin typeface="Montserrat" panose="00000500000000000000" pitchFamily="2" charset="0"/>
                        </a:rPr>
                        <a:t>a</a:t>
                      </a:r>
                      <a:r>
                        <a:rPr sz="1400" spc="-10" dirty="0">
                          <a:latin typeface="Montserrat" panose="00000500000000000000" pitchFamily="2" charset="0"/>
                        </a:rPr>
                        <a:t>c</a:t>
                      </a:r>
                      <a:r>
                        <a:rPr sz="1400" dirty="0">
                          <a:latin typeface="Montserrat" panose="00000500000000000000" pitchFamily="2" charset="0"/>
                        </a:rPr>
                        <a:t>tu</a:t>
                      </a:r>
                      <a:r>
                        <a:rPr sz="1400" spc="-10" dirty="0">
                          <a:latin typeface="Montserrat" panose="00000500000000000000" pitchFamily="2" charset="0"/>
                        </a:rPr>
                        <a:t>a</a:t>
                      </a:r>
                      <a:r>
                        <a:rPr sz="1400" dirty="0">
                          <a:latin typeface="Montserrat" panose="00000500000000000000" pitchFamily="2" charset="0"/>
                        </a:rPr>
                        <a:t>l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44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15" dirty="0">
                          <a:latin typeface="Montserrat" panose="00000500000000000000" pitchFamily="2" charset="0"/>
                        </a:rPr>
                        <a:t>FA</a:t>
                      </a:r>
                      <a:r>
                        <a:rPr sz="1400" spc="-1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sz="1400" spc="-55" dirty="0">
                          <a:latin typeface="Montserrat" panose="00000500000000000000" pitchFamily="2" charset="0"/>
                        </a:rPr>
                        <a:t>actualizada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44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87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60" dirty="0">
                          <a:latin typeface="Montserrat" panose="00000500000000000000" pitchFamily="2" charset="0"/>
                        </a:rPr>
                        <a:t>999920201234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03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35" dirty="0">
                          <a:latin typeface="Montserrat" panose="00000500000000000000" pitchFamily="2" charset="0"/>
                        </a:rPr>
                        <a:t>RFCX961024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03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89039201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3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" name="object 15"/>
          <p:cNvGrpSpPr/>
          <p:nvPr/>
        </p:nvGrpSpPr>
        <p:grpSpPr>
          <a:xfrm>
            <a:off x="289118" y="2672112"/>
            <a:ext cx="492759" cy="490855"/>
            <a:chOff x="339852" y="1086611"/>
            <a:chExt cx="492759" cy="490855"/>
          </a:xfrm>
          <a:solidFill>
            <a:srgbClr val="C00000"/>
          </a:solidFill>
        </p:grpSpPr>
        <p:sp>
          <p:nvSpPr>
            <p:cNvPr id="20" name="object 16"/>
            <p:cNvSpPr/>
            <p:nvPr/>
          </p:nvSpPr>
          <p:spPr>
            <a:xfrm>
              <a:off x="345948" y="1092707"/>
              <a:ext cx="480059" cy="478790"/>
            </a:xfrm>
            <a:custGeom>
              <a:avLst/>
              <a:gdLst/>
              <a:ahLst/>
              <a:cxnLst/>
              <a:rect l="l" t="t" r="r" b="b"/>
              <a:pathLst>
                <a:path w="480059" h="478790">
                  <a:moveTo>
                    <a:pt x="240030" y="0"/>
                  </a:moveTo>
                  <a:lnTo>
                    <a:pt x="191656" y="4858"/>
                  </a:lnTo>
                  <a:lnTo>
                    <a:pt x="146600" y="18794"/>
                  </a:lnTo>
                  <a:lnTo>
                    <a:pt x="105827" y="40846"/>
                  </a:lnTo>
                  <a:lnTo>
                    <a:pt x="70304" y="70056"/>
                  </a:lnTo>
                  <a:lnTo>
                    <a:pt x="40993" y="105463"/>
                  </a:lnTo>
                  <a:lnTo>
                    <a:pt x="18863" y="146107"/>
                  </a:lnTo>
                  <a:lnTo>
                    <a:pt x="4876" y="191029"/>
                  </a:lnTo>
                  <a:lnTo>
                    <a:pt x="0" y="239267"/>
                  </a:lnTo>
                  <a:lnTo>
                    <a:pt x="4876" y="287506"/>
                  </a:lnTo>
                  <a:lnTo>
                    <a:pt x="18863" y="332428"/>
                  </a:lnTo>
                  <a:lnTo>
                    <a:pt x="40993" y="373072"/>
                  </a:lnTo>
                  <a:lnTo>
                    <a:pt x="70304" y="408479"/>
                  </a:lnTo>
                  <a:lnTo>
                    <a:pt x="105827" y="437689"/>
                  </a:lnTo>
                  <a:lnTo>
                    <a:pt x="146600" y="459741"/>
                  </a:lnTo>
                  <a:lnTo>
                    <a:pt x="191656" y="473677"/>
                  </a:lnTo>
                  <a:lnTo>
                    <a:pt x="240030" y="478536"/>
                  </a:lnTo>
                  <a:lnTo>
                    <a:pt x="288403" y="473677"/>
                  </a:lnTo>
                  <a:lnTo>
                    <a:pt x="333459" y="459741"/>
                  </a:lnTo>
                  <a:lnTo>
                    <a:pt x="374232" y="437689"/>
                  </a:lnTo>
                  <a:lnTo>
                    <a:pt x="409755" y="408479"/>
                  </a:lnTo>
                  <a:lnTo>
                    <a:pt x="439066" y="373072"/>
                  </a:lnTo>
                  <a:lnTo>
                    <a:pt x="461196" y="332428"/>
                  </a:lnTo>
                  <a:lnTo>
                    <a:pt x="475183" y="287506"/>
                  </a:lnTo>
                  <a:lnTo>
                    <a:pt x="480060" y="239267"/>
                  </a:lnTo>
                  <a:lnTo>
                    <a:pt x="475183" y="191029"/>
                  </a:lnTo>
                  <a:lnTo>
                    <a:pt x="461196" y="146107"/>
                  </a:lnTo>
                  <a:lnTo>
                    <a:pt x="439066" y="105463"/>
                  </a:lnTo>
                  <a:lnTo>
                    <a:pt x="409755" y="70056"/>
                  </a:lnTo>
                  <a:lnTo>
                    <a:pt x="374232" y="40846"/>
                  </a:lnTo>
                  <a:lnTo>
                    <a:pt x="333459" y="18794"/>
                  </a:lnTo>
                  <a:lnTo>
                    <a:pt x="288403" y="4858"/>
                  </a:lnTo>
                  <a:lnTo>
                    <a:pt x="240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345948" y="1092707"/>
              <a:ext cx="480059" cy="478790"/>
            </a:xfrm>
            <a:custGeom>
              <a:avLst/>
              <a:gdLst/>
              <a:ahLst/>
              <a:cxnLst/>
              <a:rect l="l" t="t" r="r" b="b"/>
              <a:pathLst>
                <a:path w="480059" h="478790">
                  <a:moveTo>
                    <a:pt x="0" y="239267"/>
                  </a:moveTo>
                  <a:lnTo>
                    <a:pt x="4876" y="191029"/>
                  </a:lnTo>
                  <a:lnTo>
                    <a:pt x="18863" y="146107"/>
                  </a:lnTo>
                  <a:lnTo>
                    <a:pt x="40993" y="105463"/>
                  </a:lnTo>
                  <a:lnTo>
                    <a:pt x="70304" y="70056"/>
                  </a:lnTo>
                  <a:lnTo>
                    <a:pt x="105827" y="40846"/>
                  </a:lnTo>
                  <a:lnTo>
                    <a:pt x="146600" y="18794"/>
                  </a:lnTo>
                  <a:lnTo>
                    <a:pt x="191656" y="4858"/>
                  </a:lnTo>
                  <a:lnTo>
                    <a:pt x="240030" y="0"/>
                  </a:lnTo>
                  <a:lnTo>
                    <a:pt x="288403" y="4858"/>
                  </a:lnTo>
                  <a:lnTo>
                    <a:pt x="333459" y="18794"/>
                  </a:lnTo>
                  <a:lnTo>
                    <a:pt x="374232" y="40846"/>
                  </a:lnTo>
                  <a:lnTo>
                    <a:pt x="409755" y="70056"/>
                  </a:lnTo>
                  <a:lnTo>
                    <a:pt x="439066" y="105463"/>
                  </a:lnTo>
                  <a:lnTo>
                    <a:pt x="461196" y="146107"/>
                  </a:lnTo>
                  <a:lnTo>
                    <a:pt x="475183" y="191029"/>
                  </a:lnTo>
                  <a:lnTo>
                    <a:pt x="480060" y="239267"/>
                  </a:lnTo>
                  <a:lnTo>
                    <a:pt x="475183" y="287506"/>
                  </a:lnTo>
                  <a:lnTo>
                    <a:pt x="461196" y="332428"/>
                  </a:lnTo>
                  <a:lnTo>
                    <a:pt x="439066" y="373072"/>
                  </a:lnTo>
                  <a:lnTo>
                    <a:pt x="409755" y="408479"/>
                  </a:lnTo>
                  <a:lnTo>
                    <a:pt x="374232" y="437689"/>
                  </a:lnTo>
                  <a:lnTo>
                    <a:pt x="333459" y="459741"/>
                  </a:lnTo>
                  <a:lnTo>
                    <a:pt x="288403" y="473677"/>
                  </a:lnTo>
                  <a:lnTo>
                    <a:pt x="240030" y="478536"/>
                  </a:lnTo>
                  <a:lnTo>
                    <a:pt x="191656" y="473677"/>
                  </a:lnTo>
                  <a:lnTo>
                    <a:pt x="146600" y="459741"/>
                  </a:lnTo>
                  <a:lnTo>
                    <a:pt x="105827" y="437689"/>
                  </a:lnTo>
                  <a:lnTo>
                    <a:pt x="70304" y="408479"/>
                  </a:lnTo>
                  <a:lnTo>
                    <a:pt x="40993" y="373072"/>
                  </a:lnTo>
                  <a:lnTo>
                    <a:pt x="18863" y="332428"/>
                  </a:lnTo>
                  <a:lnTo>
                    <a:pt x="4876" y="287506"/>
                  </a:lnTo>
                  <a:lnTo>
                    <a:pt x="0" y="239267"/>
                  </a:lnTo>
                  <a:close/>
                </a:path>
              </a:pathLst>
            </a:custGeom>
            <a:grpFill/>
            <a:ln w="12192">
              <a:solidFill>
                <a:srgbClr val="B38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5471410" y="3842419"/>
            <a:ext cx="1951630" cy="387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89039201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747653" y="2165567"/>
            <a:ext cx="1618826" cy="380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spc="-35" dirty="0" smtClean="0">
                <a:solidFill>
                  <a:schemeClr val="tx1"/>
                </a:solidFill>
                <a:latin typeface="Montserrat" panose="00000500000000000000" pitchFamily="2" charset="0"/>
              </a:rPr>
              <a:t>RFCX032022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3419" y="1148679"/>
            <a:ext cx="27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pc="15" dirty="0" smtClean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1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92435" y="271804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2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33379" y="4555993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3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8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17434"/>
              </p:ext>
            </p:extLst>
          </p:nvPr>
        </p:nvGraphicFramePr>
        <p:xfrm>
          <a:off x="2136726" y="5389268"/>
          <a:ext cx="4075280" cy="117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14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ión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ran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4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ión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aran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44071999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44071999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1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44071999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44071401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44071999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44071301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4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383784" y="304426"/>
            <a:ext cx="11220450" cy="118301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ct val="0"/>
              </a:spcBef>
            </a:pPr>
            <a:r>
              <a:rPr sz="4000" dirty="0">
                <a:solidFill>
                  <a:schemeClr val="accent6">
                    <a:lumMod val="75000"/>
                  </a:schemeClr>
                </a:solidFill>
                <a:latin typeface="Montserrat Medium" pitchFamily="2" charset="77"/>
                <a:ea typeface="+mj-ea"/>
                <a:cs typeface="+mj-cs"/>
              </a:rPr>
              <a:t>¿Qué pasa si mi FA actual cambia a más de una  FA nueva?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2333625" y="4365688"/>
            <a:ext cx="69888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Verdana"/>
                <a:cs typeface="Verdana"/>
              </a:rPr>
              <a:t>Si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requieres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más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una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FA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para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tu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RPE,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tienes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dos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opciones:</a:t>
            </a:r>
            <a:endParaRPr sz="1800" dirty="0">
              <a:latin typeface="Verdana"/>
              <a:cs typeface="Verdana"/>
            </a:endParaRPr>
          </a:p>
        </p:txBody>
      </p:sp>
      <p:graphicFrame>
        <p:nvGraphicFramePr>
          <p:cNvPr id="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44727"/>
              </p:ext>
            </p:extLst>
          </p:nvPr>
        </p:nvGraphicFramePr>
        <p:xfrm>
          <a:off x="2679547" y="1663701"/>
          <a:ext cx="6805067" cy="2563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1400" b="1" spc="-5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ón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s-ES" sz="1400" b="1" spc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spc="-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nce</a:t>
                      </a:r>
                      <a:r>
                        <a:rPr sz="1400" b="1" spc="-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ia</a:t>
                      </a:r>
                      <a:r>
                        <a:rPr sz="1400" b="1" spc="-9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s-ES" sz="14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actual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4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ón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ia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actualizada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84621199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MX" sz="1400" spc="-60" dirty="0" smtClean="0">
                          <a:latin typeface="Montserrat" panose="00000500000000000000" pitchFamily="2" charset="0"/>
                          <a:cs typeface="Verdana"/>
                        </a:rPr>
                        <a:t>84621999</a:t>
                      </a:r>
                      <a:endParaRPr sz="1400" dirty="0">
                        <a:latin typeface="Montserrat" panose="00000500000000000000" pitchFamily="2" charset="0"/>
                        <a:cs typeface="Verdana"/>
                      </a:endParaRPr>
                    </a:p>
                  </a:txBody>
                  <a:tcPr marL="0" marR="0" marT="1270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8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84625199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84625999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84626199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84626299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84626999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446852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84626999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17198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84621099</a:t>
                      </a:r>
                    </a:p>
                  </a:txBody>
                  <a:tcPr marL="9525" marR="9525" marT="9525" marB="0" anchor="b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84629099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21082"/>
                  </a:ext>
                </a:extLst>
              </a:tr>
            </a:tbl>
          </a:graphicData>
        </a:graphic>
      </p:graphicFrame>
      <p:sp>
        <p:nvSpPr>
          <p:cNvPr id="9" name="object 8"/>
          <p:cNvSpPr txBox="1"/>
          <p:nvPr/>
        </p:nvSpPr>
        <p:spPr>
          <a:xfrm>
            <a:off x="6486525" y="4760214"/>
            <a:ext cx="4749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730" dirty="0">
                <a:solidFill>
                  <a:srgbClr val="235C4F"/>
                </a:solidFill>
                <a:latin typeface="Verdana"/>
                <a:cs typeface="Verdana"/>
              </a:rPr>
              <a:t>2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1243990" y="4924425"/>
            <a:ext cx="44907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Verdana"/>
                <a:cs typeface="Verdana"/>
              </a:rPr>
              <a:t>No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e</a:t>
            </a:r>
            <a:r>
              <a:rPr sz="1800" spc="50" dirty="0">
                <a:latin typeface="Verdana"/>
                <a:cs typeface="Verdana"/>
              </a:rPr>
              <a:t>n</a:t>
            </a:r>
            <a:r>
              <a:rPr sz="1800" spc="-70" dirty="0">
                <a:latin typeface="Verdana"/>
                <a:cs typeface="Verdana"/>
              </a:rPr>
              <a:t>v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información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DGFCCE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y  </a:t>
            </a:r>
            <a:r>
              <a:rPr sz="1800" spc="-15" dirty="0">
                <a:latin typeface="Verdana"/>
                <a:cs typeface="Verdana"/>
              </a:rPr>
              <a:t>tra</a:t>
            </a:r>
            <a:r>
              <a:rPr sz="1800" spc="114" dirty="0">
                <a:latin typeface="Verdana"/>
                <a:cs typeface="Verdana"/>
              </a:rPr>
              <a:t>m</a:t>
            </a:r>
            <a:r>
              <a:rPr sz="1800" spc="2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a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40" dirty="0">
                <a:latin typeface="Verdana"/>
                <a:cs typeface="Verdana"/>
              </a:rPr>
              <a:t>ue</a:t>
            </a:r>
            <a:r>
              <a:rPr sz="1800" spc="25" dirty="0">
                <a:latin typeface="Verdana"/>
                <a:cs typeface="Verdana"/>
              </a:rPr>
              <a:t>vame</a:t>
            </a:r>
            <a:r>
              <a:rPr sz="1800" spc="30" dirty="0">
                <a:latin typeface="Verdana"/>
                <a:cs typeface="Verdana"/>
              </a:rPr>
              <a:t>n</a:t>
            </a:r>
            <a:r>
              <a:rPr sz="1800" spc="15" dirty="0">
                <a:latin typeface="Verdana"/>
                <a:cs typeface="Verdana"/>
              </a:rPr>
              <a:t>te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R</a:t>
            </a:r>
            <a:r>
              <a:rPr sz="1800" spc="135" dirty="0">
                <a:latin typeface="Verdana"/>
                <a:cs typeface="Verdana"/>
              </a:rPr>
              <a:t>PE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pa</a:t>
            </a:r>
            <a:r>
              <a:rPr sz="1800" spc="-35" dirty="0">
                <a:latin typeface="Verdana"/>
                <a:cs typeface="Verdana"/>
              </a:rPr>
              <a:t>ra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cada  </a:t>
            </a:r>
            <a:r>
              <a:rPr sz="1800" spc="75" dirty="0">
                <a:latin typeface="Verdana"/>
                <a:cs typeface="Verdana"/>
              </a:rPr>
              <a:t>un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60" dirty="0">
                <a:latin typeface="Verdana"/>
                <a:cs typeface="Verdana"/>
              </a:rPr>
              <a:t>s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n</a:t>
            </a:r>
            <a:r>
              <a:rPr sz="1800" spc="40" dirty="0">
                <a:latin typeface="Verdana"/>
                <a:cs typeface="Verdana"/>
              </a:rPr>
              <a:t>ue</a:t>
            </a:r>
            <a:r>
              <a:rPr sz="1800" spc="-60" dirty="0">
                <a:latin typeface="Verdana"/>
                <a:cs typeface="Verdana"/>
              </a:rPr>
              <a:t>vas</a:t>
            </a:r>
            <a:r>
              <a:rPr sz="1800" spc="-18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fra</a:t>
            </a:r>
            <a:r>
              <a:rPr sz="1800" spc="65" dirty="0">
                <a:latin typeface="Verdana"/>
                <a:cs typeface="Verdana"/>
              </a:rPr>
              <a:t>cc</a:t>
            </a:r>
            <a:r>
              <a:rPr sz="1800" spc="10" dirty="0">
                <a:latin typeface="Verdana"/>
                <a:cs typeface="Verdana"/>
              </a:rPr>
              <a:t>iones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7242429" y="4832095"/>
            <a:ext cx="4484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60" dirty="0">
                <a:latin typeface="Verdana"/>
                <a:cs typeface="Verdana"/>
              </a:rPr>
              <a:t>eg</a:t>
            </a:r>
            <a:r>
              <a:rPr sz="1800" spc="-30" dirty="0">
                <a:latin typeface="Verdana"/>
                <a:cs typeface="Verdana"/>
              </a:rPr>
              <a:t>ir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so</a:t>
            </a:r>
            <a:r>
              <a:rPr sz="1800" spc="-20" dirty="0">
                <a:latin typeface="Verdana"/>
                <a:cs typeface="Verdana"/>
              </a:rPr>
              <a:t>l</a:t>
            </a:r>
            <a:r>
              <a:rPr sz="1800" spc="35" dirty="0">
                <a:latin typeface="Verdana"/>
                <a:cs typeface="Verdana"/>
              </a:rPr>
              <a:t>o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un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fra</a:t>
            </a:r>
            <a:r>
              <a:rPr sz="1800" spc="65" dirty="0">
                <a:latin typeface="Verdana"/>
                <a:cs typeface="Verdana"/>
              </a:rPr>
              <a:t>cc</a:t>
            </a:r>
            <a:r>
              <a:rPr sz="1800" spc="35" dirty="0">
                <a:latin typeface="Verdana"/>
                <a:cs typeface="Verdana"/>
              </a:rPr>
              <a:t>ión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e</a:t>
            </a:r>
            <a:r>
              <a:rPr sz="1800" spc="50" dirty="0">
                <a:latin typeface="Verdana"/>
                <a:cs typeface="Verdana"/>
              </a:rPr>
              <a:t>n</a:t>
            </a:r>
            <a:r>
              <a:rPr sz="1800" spc="-70" dirty="0">
                <a:latin typeface="Verdana"/>
                <a:cs typeface="Verdana"/>
              </a:rPr>
              <a:t>v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rl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a  </a:t>
            </a:r>
            <a:r>
              <a:rPr sz="1800" spc="55" dirty="0">
                <a:latin typeface="Verdana"/>
                <a:cs typeface="Verdana"/>
              </a:rPr>
              <a:t>DGFCC</a:t>
            </a:r>
            <a:r>
              <a:rPr sz="1800" spc="65" dirty="0">
                <a:latin typeface="Verdana"/>
                <a:cs typeface="Verdana"/>
              </a:rPr>
              <a:t>E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e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layout</a:t>
            </a:r>
            <a:r>
              <a:rPr sz="1800" spc="-275" dirty="0">
                <a:latin typeface="Verdana"/>
                <a:cs typeface="Verdana"/>
              </a:rPr>
              <a:t>,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h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65" dirty="0">
                <a:latin typeface="Verdana"/>
                <a:cs typeface="Verdana"/>
              </a:rPr>
              <a:t>c</a:t>
            </a:r>
            <a:r>
              <a:rPr sz="1800" spc="-20" dirty="0">
                <a:latin typeface="Verdana"/>
                <a:cs typeface="Verdana"/>
              </a:rPr>
              <a:t>er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un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40" dirty="0">
                <a:latin typeface="Verdana"/>
                <a:cs typeface="Verdana"/>
              </a:rPr>
              <a:t>ue</a:t>
            </a:r>
            <a:r>
              <a:rPr sz="1800" spc="-25" dirty="0">
                <a:latin typeface="Verdana"/>
                <a:cs typeface="Verdana"/>
              </a:rPr>
              <a:t>vo  </a:t>
            </a:r>
            <a:r>
              <a:rPr sz="1800" spc="105" dirty="0">
                <a:latin typeface="Verdana"/>
                <a:cs typeface="Verdana"/>
              </a:rPr>
              <a:t>RPE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pa</a:t>
            </a:r>
            <a:r>
              <a:rPr sz="1800" spc="-35" dirty="0">
                <a:latin typeface="Verdana"/>
                <a:cs typeface="Verdana"/>
              </a:rPr>
              <a:t>ra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l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re</a:t>
            </a:r>
            <a:r>
              <a:rPr sz="1800" dirty="0">
                <a:latin typeface="Verdana"/>
                <a:cs typeface="Verdana"/>
              </a:rPr>
              <a:t>sto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60" dirty="0">
                <a:latin typeface="Verdana"/>
                <a:cs typeface="Verdana"/>
              </a:rPr>
              <a:t>s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f</a:t>
            </a:r>
            <a:r>
              <a:rPr sz="1800" spc="20" dirty="0">
                <a:latin typeface="Verdana"/>
                <a:cs typeface="Verdana"/>
              </a:rPr>
              <a:t>rac</a:t>
            </a:r>
            <a:r>
              <a:rPr sz="1800" spc="10" dirty="0">
                <a:latin typeface="Verdana"/>
                <a:cs typeface="Verdana"/>
              </a:rPr>
              <a:t>ciones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624941" y="4713554"/>
            <a:ext cx="324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914" dirty="0">
                <a:solidFill>
                  <a:srgbClr val="235C4F"/>
                </a:solidFill>
                <a:latin typeface="Verdana"/>
                <a:cs typeface="Verdana"/>
              </a:rPr>
              <a:t>1</a:t>
            </a:r>
            <a:endParaRPr sz="6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45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36" y="0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Calendario de actualización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019733" y="1864283"/>
            <a:ext cx="146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10%</a:t>
            </a:r>
            <a:endParaRPr lang="es-MX" sz="4400" dirty="0">
              <a:solidFill>
                <a:schemeClr val="bg1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1009934" y="1455294"/>
            <a:ext cx="0" cy="19331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1042674" y="1427463"/>
            <a:ext cx="10240" cy="203954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1221474" y="3493035"/>
            <a:ext cx="159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Montserrat" panose="00000500000000000000" pitchFamily="2" charset="0"/>
              </a:rPr>
              <a:t>Publicación de los RPE en SNICE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593530" y="2392342"/>
            <a:ext cx="590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ontserrat" panose="00000500000000000000" pitchFamily="2" charset="0"/>
              </a:rPr>
              <a:t>Recepción y revisión de la información</a:t>
            </a:r>
            <a:endParaRPr lang="es-MX" sz="1600" dirty="0">
              <a:latin typeface="Montserrat" panose="00000500000000000000" pitchFamily="2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9039368" y="1500174"/>
            <a:ext cx="0" cy="17526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8294844" y="3493035"/>
            <a:ext cx="159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Montserrat" panose="00000500000000000000" pitchFamily="2" charset="0"/>
              </a:rPr>
              <a:t>Último día de recepción de información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92001" y="932869"/>
            <a:ext cx="168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Montserrat" panose="00000500000000000000" pitchFamily="2" charset="0"/>
              </a:rPr>
              <a:t>24 octubre</a:t>
            </a:r>
            <a:endParaRPr lang="es-MX" sz="2000" dirty="0">
              <a:latin typeface="Montserrat" panose="00000500000000000000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976735" y="1004085"/>
            <a:ext cx="206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Montserrat" panose="00000500000000000000" pitchFamily="2" charset="0"/>
              </a:rPr>
              <a:t>16 noviembre</a:t>
            </a:r>
            <a:endParaRPr lang="es-MX" sz="2000" dirty="0">
              <a:latin typeface="Montserrat" panose="00000500000000000000" pitchFamily="2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554270" y="3453233"/>
            <a:ext cx="159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Montserrat" panose="00000500000000000000" pitchFamily="2" charset="0"/>
              </a:rPr>
              <a:t>Actualización en VUCEM de los RPE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160216" y="957902"/>
            <a:ext cx="1815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Montserrat" panose="00000500000000000000" pitchFamily="2" charset="0"/>
              </a:rPr>
              <a:t>Día 1 implementación 7ma enmienda</a:t>
            </a:r>
            <a:endParaRPr lang="es-MX" sz="1100" dirty="0">
              <a:latin typeface="Montserrat" panose="00000500000000000000" pitchFamily="2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961083" y="2365605"/>
            <a:ext cx="2106929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Montserrat" panose="00000500000000000000" pitchFamily="2" charset="0"/>
              </a:rPr>
              <a:t>Revisión y puesta a punto de información</a:t>
            </a:r>
            <a:endParaRPr lang="es-MX" sz="1400" dirty="0">
              <a:latin typeface="Montserrat" panose="00000500000000000000" pitchFamily="2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H="1">
            <a:off x="2017592" y="1493934"/>
            <a:ext cx="59666" cy="175893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ject 11"/>
          <p:cNvSpPr txBox="1"/>
          <p:nvPr/>
        </p:nvSpPr>
        <p:spPr>
          <a:xfrm>
            <a:off x="464695" y="4105391"/>
            <a:ext cx="11727305" cy="273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8980" indent="-342900">
              <a:lnSpc>
                <a:spcPts val="2330"/>
              </a:lnSpc>
              <a:buClr>
                <a:srgbClr val="A32045"/>
              </a:buClr>
              <a:buSzPct val="119444"/>
              <a:buFont typeface="Wingdings" panose="05000000000000000000" pitchFamily="2" charset="2"/>
              <a:buChar char="ü"/>
              <a:tabLst>
                <a:tab pos="674370" algn="l"/>
              </a:tabLst>
            </a:pPr>
            <a:r>
              <a:rPr lang="es-ES" spc="-155" dirty="0">
                <a:latin typeface="Montserrat" panose="00000500000000000000" pitchFamily="2" charset="0"/>
                <a:cs typeface="Verdana"/>
              </a:rPr>
              <a:t>Solamente se recibirá la información al correo </a:t>
            </a:r>
            <a:r>
              <a:rPr lang="es-ES" b="1" spc="-155" dirty="0" smtClean="0">
                <a:latin typeface="Montserrat" panose="00000500000000000000" pitchFamily="2" charset="0"/>
                <a:cs typeface="Verdana"/>
                <a:hlinkClick r:id="rId2"/>
              </a:rPr>
              <a:t>registros.origen@economia.gob.mx</a:t>
            </a:r>
            <a:r>
              <a:rPr lang="es-ES" b="1" spc="-155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lang="es-ES" sz="1400" b="1" spc="-155" dirty="0" smtClean="0">
                <a:latin typeface="Montserrat" panose="00000500000000000000" pitchFamily="2" charset="0"/>
                <a:cs typeface="Verdana"/>
              </a:rPr>
              <a:t>(exclusivo para actualización de FA)</a:t>
            </a:r>
            <a:endParaRPr lang="es-ES" b="1" dirty="0">
              <a:latin typeface="Montserrat" panose="00000500000000000000" pitchFamily="2" charset="0"/>
              <a:cs typeface="Verdana"/>
            </a:endParaRPr>
          </a:p>
          <a:p>
            <a:pPr marL="728980" indent="-342900">
              <a:lnSpc>
                <a:spcPts val="2330"/>
              </a:lnSpc>
              <a:buClr>
                <a:srgbClr val="A32045"/>
              </a:buClr>
              <a:buSzPct val="119444"/>
              <a:buFont typeface="Wingdings" panose="05000000000000000000" pitchFamily="2" charset="2"/>
              <a:buChar char="ü"/>
              <a:tabLst>
                <a:tab pos="674370" algn="l"/>
              </a:tabLst>
            </a:pPr>
            <a:endParaRPr lang="es-ES" spc="10" dirty="0" smtClean="0">
              <a:latin typeface="Montserrat" panose="00000500000000000000" pitchFamily="2" charset="0"/>
              <a:cs typeface="Verdana"/>
            </a:endParaRPr>
          </a:p>
          <a:p>
            <a:pPr marL="728980" indent="-342900">
              <a:lnSpc>
                <a:spcPts val="2330"/>
              </a:lnSpc>
              <a:buClr>
                <a:srgbClr val="A32045"/>
              </a:buClr>
              <a:buSzPct val="119444"/>
              <a:buFont typeface="Wingdings" panose="05000000000000000000" pitchFamily="2" charset="2"/>
              <a:buChar char="ü"/>
              <a:tabLst>
                <a:tab pos="674370" algn="l"/>
              </a:tabLst>
            </a:pPr>
            <a:r>
              <a:rPr spc="10" dirty="0" smtClean="0">
                <a:latin typeface="Montserrat" panose="00000500000000000000" pitchFamily="2" charset="0"/>
                <a:cs typeface="Verdana"/>
              </a:rPr>
              <a:t>Los</a:t>
            </a:r>
            <a:r>
              <a:rPr spc="-16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pc="105" dirty="0">
                <a:latin typeface="Montserrat" panose="00000500000000000000" pitchFamily="2" charset="0"/>
                <a:cs typeface="Verdana"/>
              </a:rPr>
              <a:t>RPE</a:t>
            </a:r>
            <a:r>
              <a:rPr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pc="55" dirty="0">
                <a:latin typeface="Montserrat" panose="00000500000000000000" pitchFamily="2" charset="0"/>
                <a:cs typeface="Verdana"/>
              </a:rPr>
              <a:t>de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pc="10" dirty="0">
                <a:latin typeface="Montserrat" panose="00000500000000000000" pitchFamily="2" charset="0"/>
                <a:cs typeface="Verdana"/>
              </a:rPr>
              <a:t>ALADI</a:t>
            </a:r>
            <a:r>
              <a:rPr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pc="55" dirty="0">
                <a:latin typeface="Montserrat" panose="00000500000000000000" pitchFamily="2" charset="0"/>
                <a:cs typeface="Verdana"/>
              </a:rPr>
              <a:t>no</a:t>
            </a:r>
            <a:r>
              <a:rPr spc="-170" dirty="0">
                <a:latin typeface="Montserrat" panose="00000500000000000000" pitchFamily="2" charset="0"/>
                <a:cs typeface="Verdana"/>
              </a:rPr>
              <a:t> </a:t>
            </a:r>
            <a:r>
              <a:rPr spc="20" dirty="0">
                <a:latin typeface="Montserrat" panose="00000500000000000000" pitchFamily="2" charset="0"/>
                <a:cs typeface="Verdana"/>
              </a:rPr>
              <a:t>requieren</a:t>
            </a:r>
            <a:r>
              <a:rPr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pc="15" dirty="0">
                <a:latin typeface="Montserrat" panose="00000500000000000000" pitchFamily="2" charset="0"/>
                <a:cs typeface="Verdana"/>
              </a:rPr>
              <a:t>actualización</a:t>
            </a:r>
            <a:endParaRPr dirty="0">
              <a:latin typeface="Montserrat" panose="00000500000000000000" pitchFamily="2" charset="0"/>
              <a:cs typeface="Verdana"/>
            </a:endParaRPr>
          </a:p>
          <a:p>
            <a:pPr marL="728980" indent="-342900">
              <a:lnSpc>
                <a:spcPct val="100000"/>
              </a:lnSpc>
              <a:spcBef>
                <a:spcPts val="1739"/>
              </a:spcBef>
              <a:buClr>
                <a:srgbClr val="A32045"/>
              </a:buClr>
              <a:buSzPct val="119444"/>
              <a:buFont typeface="Wingdings" panose="05000000000000000000" pitchFamily="2" charset="2"/>
              <a:buChar char="ü"/>
              <a:tabLst>
                <a:tab pos="674370" algn="l"/>
              </a:tabLst>
            </a:pPr>
            <a:r>
              <a:rPr spc="50" dirty="0">
                <a:latin typeface="Montserrat" panose="00000500000000000000" pitchFamily="2" charset="0"/>
                <a:cs typeface="Verdana"/>
              </a:rPr>
              <a:t>Fecha</a:t>
            </a:r>
            <a:r>
              <a:rPr spc="-175" dirty="0">
                <a:latin typeface="Montserrat" panose="00000500000000000000" pitchFamily="2" charset="0"/>
                <a:cs typeface="Verdana"/>
              </a:rPr>
              <a:t> </a:t>
            </a:r>
            <a:r>
              <a:rPr b="1" spc="-60" dirty="0">
                <a:latin typeface="Montserrat" panose="00000500000000000000" pitchFamily="2" charset="0"/>
                <a:cs typeface="Verdana"/>
              </a:rPr>
              <a:t>límite</a:t>
            </a:r>
            <a:r>
              <a:rPr b="1" spc="-135" dirty="0">
                <a:latin typeface="Montserrat" panose="00000500000000000000" pitchFamily="2" charset="0"/>
                <a:cs typeface="Verdana"/>
              </a:rPr>
              <a:t> </a:t>
            </a:r>
            <a:r>
              <a:rPr spc="55" dirty="0">
                <a:latin typeface="Montserrat" panose="00000500000000000000" pitchFamily="2" charset="0"/>
                <a:cs typeface="Verdana"/>
              </a:rPr>
              <a:t>de</a:t>
            </a:r>
            <a:r>
              <a:rPr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pc="25" dirty="0">
                <a:latin typeface="Montserrat" panose="00000500000000000000" pitchFamily="2" charset="0"/>
                <a:cs typeface="Verdana"/>
              </a:rPr>
              <a:t>entrega</a:t>
            </a:r>
            <a:r>
              <a:rPr spc="-180" dirty="0">
                <a:latin typeface="Montserrat" panose="00000500000000000000" pitchFamily="2" charset="0"/>
                <a:cs typeface="Verdana"/>
              </a:rPr>
              <a:t> </a:t>
            </a:r>
            <a:r>
              <a:rPr spc="55" dirty="0">
                <a:latin typeface="Montserrat" panose="00000500000000000000" pitchFamily="2" charset="0"/>
                <a:cs typeface="Verdana"/>
              </a:rPr>
              <a:t>de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pc="-10" dirty="0">
                <a:latin typeface="Montserrat" panose="00000500000000000000" pitchFamily="2" charset="0"/>
                <a:cs typeface="Verdana"/>
              </a:rPr>
              <a:t>información: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lang="es-ES" spc="-15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lang="es-ES" b="1" spc="-130" dirty="0" smtClean="0">
                <a:latin typeface="Montserrat" panose="00000500000000000000" pitchFamily="2" charset="0"/>
                <a:cs typeface="Verdana"/>
              </a:rPr>
              <a:t>16</a:t>
            </a:r>
            <a:r>
              <a:rPr b="1" spc="-114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b="1" spc="-40" dirty="0">
                <a:latin typeface="Montserrat" panose="00000500000000000000" pitchFamily="2" charset="0"/>
                <a:cs typeface="Verdana"/>
              </a:rPr>
              <a:t>de</a:t>
            </a:r>
            <a:r>
              <a:rPr b="1" spc="-90" dirty="0">
                <a:latin typeface="Montserrat" panose="00000500000000000000" pitchFamily="2" charset="0"/>
                <a:cs typeface="Verdana"/>
              </a:rPr>
              <a:t> </a:t>
            </a:r>
            <a:r>
              <a:rPr b="1" spc="-60" dirty="0">
                <a:latin typeface="Montserrat" panose="00000500000000000000" pitchFamily="2" charset="0"/>
                <a:cs typeface="Verdana"/>
              </a:rPr>
              <a:t>noviembre</a:t>
            </a:r>
            <a:r>
              <a:rPr b="1" spc="-120" dirty="0">
                <a:latin typeface="Montserrat" panose="00000500000000000000" pitchFamily="2" charset="0"/>
                <a:cs typeface="Verdana"/>
              </a:rPr>
              <a:t> </a:t>
            </a:r>
            <a:r>
              <a:rPr b="1" spc="-40" dirty="0">
                <a:latin typeface="Montserrat" panose="00000500000000000000" pitchFamily="2" charset="0"/>
                <a:cs typeface="Verdana"/>
              </a:rPr>
              <a:t>de</a:t>
            </a:r>
            <a:r>
              <a:rPr b="1" spc="-90" dirty="0">
                <a:latin typeface="Montserrat" panose="00000500000000000000" pitchFamily="2" charset="0"/>
                <a:cs typeface="Verdana"/>
              </a:rPr>
              <a:t> </a:t>
            </a:r>
            <a:r>
              <a:rPr b="1" spc="-140" dirty="0" smtClean="0">
                <a:latin typeface="Montserrat" panose="00000500000000000000" pitchFamily="2" charset="0"/>
                <a:cs typeface="Verdana"/>
              </a:rPr>
              <a:t>202</a:t>
            </a:r>
            <a:r>
              <a:rPr lang="es-ES" b="1" spc="-140" dirty="0">
                <a:latin typeface="Montserrat" panose="00000500000000000000" pitchFamily="2" charset="0"/>
                <a:cs typeface="Verdana"/>
              </a:rPr>
              <a:t>2</a:t>
            </a:r>
            <a:endParaRPr dirty="0">
              <a:latin typeface="Montserrat" panose="00000500000000000000" pitchFamily="2" charset="0"/>
              <a:cs typeface="Verdana"/>
            </a:endParaRPr>
          </a:p>
          <a:p>
            <a:pPr marL="728980" indent="-342900">
              <a:lnSpc>
                <a:spcPct val="100000"/>
              </a:lnSpc>
              <a:spcBef>
                <a:spcPts val="1739"/>
              </a:spcBef>
              <a:buClr>
                <a:srgbClr val="A32045"/>
              </a:buClr>
              <a:buSzPct val="119444"/>
              <a:buFont typeface="Wingdings" panose="05000000000000000000" pitchFamily="2" charset="2"/>
              <a:buChar char="ü"/>
              <a:tabLst>
                <a:tab pos="674370" algn="l"/>
              </a:tabLst>
            </a:pPr>
            <a:r>
              <a:rPr spc="-70" dirty="0">
                <a:latin typeface="Montserrat" panose="00000500000000000000" pitchFamily="2" charset="0"/>
                <a:cs typeface="Verdana"/>
              </a:rPr>
              <a:t>Si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pc="60" dirty="0">
                <a:latin typeface="Montserrat" panose="00000500000000000000" pitchFamily="2" charset="0"/>
                <a:cs typeface="Verdana"/>
              </a:rPr>
              <a:t>no</a:t>
            </a:r>
            <a:r>
              <a:rPr spc="-175" dirty="0">
                <a:latin typeface="Montserrat" panose="00000500000000000000" pitchFamily="2" charset="0"/>
                <a:cs typeface="Verdana"/>
              </a:rPr>
              <a:t> </a:t>
            </a:r>
            <a:r>
              <a:rPr spc="25" dirty="0">
                <a:latin typeface="Montserrat" panose="00000500000000000000" pitchFamily="2" charset="0"/>
                <a:cs typeface="Verdana"/>
              </a:rPr>
              <a:t>recibimos</a:t>
            </a:r>
            <a:r>
              <a:rPr spc="-135" dirty="0">
                <a:latin typeface="Montserrat" panose="00000500000000000000" pitchFamily="2" charset="0"/>
                <a:cs typeface="Verdana"/>
              </a:rPr>
              <a:t> </a:t>
            </a:r>
            <a:r>
              <a:rPr spc="-30" dirty="0">
                <a:latin typeface="Montserrat" panose="00000500000000000000" pitchFamily="2" charset="0"/>
                <a:cs typeface="Verdana"/>
              </a:rPr>
              <a:t>las</a:t>
            </a:r>
            <a:r>
              <a:rPr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pc="10" dirty="0">
                <a:latin typeface="Montserrat" panose="00000500000000000000" pitchFamily="2" charset="0"/>
                <a:cs typeface="Verdana"/>
              </a:rPr>
              <a:t>correlaciones</a:t>
            </a:r>
            <a:r>
              <a:rPr spc="-155" dirty="0">
                <a:latin typeface="Montserrat" panose="00000500000000000000" pitchFamily="2" charset="0"/>
                <a:cs typeface="Verdana"/>
              </a:rPr>
              <a:t> </a:t>
            </a:r>
            <a:r>
              <a:rPr spc="5" dirty="0">
                <a:latin typeface="Montserrat" panose="00000500000000000000" pitchFamily="2" charset="0"/>
                <a:cs typeface="Verdana"/>
              </a:rPr>
              <a:t>el</a:t>
            </a:r>
            <a:r>
              <a:rPr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pc="105" dirty="0">
                <a:latin typeface="Montserrat" panose="00000500000000000000" pitchFamily="2" charset="0"/>
                <a:cs typeface="Verdana"/>
              </a:rPr>
              <a:t>RPE</a:t>
            </a:r>
            <a:r>
              <a:rPr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pc="15" dirty="0">
                <a:latin typeface="Montserrat" panose="00000500000000000000" pitchFamily="2" charset="0"/>
                <a:cs typeface="Verdana"/>
              </a:rPr>
              <a:t>perderá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pc="15" dirty="0">
                <a:latin typeface="Montserrat" panose="00000500000000000000" pitchFamily="2" charset="0"/>
                <a:cs typeface="Verdana"/>
              </a:rPr>
              <a:t>vigencia</a:t>
            </a:r>
            <a:endParaRPr dirty="0">
              <a:latin typeface="Montserrat" panose="00000500000000000000" pitchFamily="2" charset="0"/>
              <a:cs typeface="Verdana"/>
            </a:endParaRPr>
          </a:p>
          <a:p>
            <a:pPr marL="728980" indent="-342900">
              <a:lnSpc>
                <a:spcPts val="2545"/>
              </a:lnSpc>
              <a:spcBef>
                <a:spcPts val="1739"/>
              </a:spcBef>
              <a:buClr>
                <a:srgbClr val="A32045"/>
              </a:buClr>
              <a:buSzPct val="119444"/>
              <a:buFont typeface="Wingdings" panose="05000000000000000000" pitchFamily="2" charset="2"/>
              <a:buChar char="ü"/>
              <a:tabLst>
                <a:tab pos="674370" algn="l"/>
              </a:tabLst>
            </a:pPr>
            <a:r>
              <a:rPr spc="10" dirty="0">
                <a:latin typeface="Montserrat" panose="00000500000000000000" pitchFamily="2" charset="0"/>
                <a:cs typeface="Verdana"/>
              </a:rPr>
              <a:t>Los</a:t>
            </a:r>
            <a:r>
              <a:rPr spc="-165" dirty="0">
                <a:latin typeface="Montserrat" panose="00000500000000000000" pitchFamily="2" charset="0"/>
                <a:cs typeface="Verdana"/>
              </a:rPr>
              <a:t> </a:t>
            </a:r>
            <a:r>
              <a:rPr spc="-35" dirty="0" smtClean="0">
                <a:solidFill>
                  <a:srgbClr val="A32045"/>
                </a:solidFill>
                <a:latin typeface="Montserrat" panose="00000500000000000000" pitchFamily="2" charset="0"/>
                <a:cs typeface="Verdana"/>
              </a:rPr>
              <a:t>RPE</a:t>
            </a:r>
            <a:r>
              <a:rPr lang="es-ES" spc="-35" dirty="0" smtClean="0">
                <a:solidFill>
                  <a:srgbClr val="A32045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lang="es-ES" spc="-165" dirty="0" smtClean="0">
                <a:solidFill>
                  <a:srgbClr val="A32045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pc="5" dirty="0" smtClean="0">
                <a:latin typeface="Montserrat" panose="00000500000000000000" pitchFamily="2" charset="0"/>
                <a:cs typeface="Verdana"/>
              </a:rPr>
              <a:t>para</a:t>
            </a:r>
            <a:r>
              <a:rPr spc="-155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pc="20" dirty="0">
                <a:latin typeface="Montserrat" panose="00000500000000000000" pitchFamily="2" charset="0"/>
                <a:cs typeface="Verdana"/>
              </a:rPr>
              <a:t>hacer</a:t>
            </a:r>
            <a:r>
              <a:rPr spc="-170" dirty="0">
                <a:latin typeface="Montserrat" panose="00000500000000000000" pitchFamily="2" charset="0"/>
                <a:cs typeface="Verdana"/>
              </a:rPr>
              <a:t> </a:t>
            </a:r>
            <a:r>
              <a:rPr spc="10" dirty="0">
                <a:latin typeface="Montserrat" panose="00000500000000000000" pitchFamily="2" charset="0"/>
                <a:cs typeface="Verdana"/>
              </a:rPr>
              <a:t>certificados</a:t>
            </a:r>
            <a:r>
              <a:rPr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pc="55" dirty="0">
                <a:latin typeface="Montserrat" panose="00000500000000000000" pitchFamily="2" charset="0"/>
                <a:cs typeface="Verdana"/>
              </a:rPr>
              <a:t>de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pc="30" dirty="0">
                <a:latin typeface="Montserrat" panose="00000500000000000000" pitchFamily="2" charset="0"/>
                <a:cs typeface="Verdana"/>
              </a:rPr>
              <a:t>origen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pc="60" dirty="0">
                <a:latin typeface="Montserrat" panose="00000500000000000000" pitchFamily="2" charset="0"/>
                <a:cs typeface="Verdana"/>
              </a:rPr>
              <a:t>con</a:t>
            </a:r>
            <a:r>
              <a:rPr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pc="-30" dirty="0">
                <a:latin typeface="Montserrat" panose="00000500000000000000" pitchFamily="2" charset="0"/>
                <a:cs typeface="Verdana"/>
              </a:rPr>
              <a:t>las</a:t>
            </a:r>
            <a:r>
              <a:rPr spc="-175" dirty="0">
                <a:latin typeface="Montserrat" panose="00000500000000000000" pitchFamily="2" charset="0"/>
                <a:cs typeface="Verdana"/>
              </a:rPr>
              <a:t> </a:t>
            </a:r>
            <a:r>
              <a:rPr spc="40" dirty="0">
                <a:latin typeface="Montserrat" panose="00000500000000000000" pitchFamily="2" charset="0"/>
                <a:cs typeface="Verdana"/>
              </a:rPr>
              <a:t>NUEVAS</a:t>
            </a:r>
            <a:r>
              <a:rPr spc="-160" dirty="0">
                <a:latin typeface="Montserrat" panose="00000500000000000000" pitchFamily="2" charset="0"/>
                <a:cs typeface="Verdana"/>
              </a:rPr>
              <a:t> </a:t>
            </a:r>
            <a:r>
              <a:rPr spc="20" dirty="0">
                <a:latin typeface="Montserrat" panose="00000500000000000000" pitchFamily="2" charset="0"/>
                <a:cs typeface="Verdana"/>
              </a:rPr>
              <a:t>FRACCIONES</a:t>
            </a:r>
            <a:r>
              <a:rPr spc="-150" dirty="0">
                <a:latin typeface="Montserrat" panose="00000500000000000000" pitchFamily="2" charset="0"/>
                <a:cs typeface="Verdana"/>
              </a:rPr>
              <a:t> </a:t>
            </a:r>
            <a:r>
              <a:rPr spc="40" dirty="0" err="1" smtClean="0">
                <a:latin typeface="Montserrat" panose="00000500000000000000" pitchFamily="2" charset="0"/>
                <a:cs typeface="Verdana"/>
              </a:rPr>
              <a:t>podrán</a:t>
            </a:r>
            <a:r>
              <a:rPr lang="es-ES" spc="4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spc="-10" dirty="0" err="1" smtClean="0">
                <a:latin typeface="Montserrat" panose="00000500000000000000" pitchFamily="2" charset="0"/>
                <a:cs typeface="Verdana"/>
              </a:rPr>
              <a:t>utilizarse</a:t>
            </a:r>
            <a:r>
              <a:rPr spc="-160" dirty="0" smtClean="0">
                <a:latin typeface="Montserrat" panose="00000500000000000000" pitchFamily="2" charset="0"/>
                <a:cs typeface="Verdana"/>
              </a:rPr>
              <a:t> </a:t>
            </a:r>
            <a:r>
              <a:rPr b="1" spc="-95" dirty="0">
                <a:latin typeface="Montserrat" panose="00000500000000000000" pitchFamily="2" charset="0"/>
                <a:cs typeface="Verdana"/>
              </a:rPr>
              <a:t>a </a:t>
            </a:r>
            <a:r>
              <a:rPr b="1" spc="-80" dirty="0">
                <a:latin typeface="Montserrat" panose="00000500000000000000" pitchFamily="2" charset="0"/>
                <a:cs typeface="Verdana"/>
              </a:rPr>
              <a:t>partir</a:t>
            </a:r>
            <a:r>
              <a:rPr b="1" spc="-125" dirty="0">
                <a:latin typeface="Montserrat" panose="00000500000000000000" pitchFamily="2" charset="0"/>
                <a:cs typeface="Verdana"/>
              </a:rPr>
              <a:t> </a:t>
            </a:r>
            <a:r>
              <a:rPr b="1" spc="-50" dirty="0">
                <a:latin typeface="Montserrat" panose="00000500000000000000" pitchFamily="2" charset="0"/>
                <a:cs typeface="Verdana"/>
              </a:rPr>
              <a:t>del</a:t>
            </a:r>
            <a:r>
              <a:rPr b="1" spc="-105" dirty="0">
                <a:latin typeface="Montserrat" panose="00000500000000000000" pitchFamily="2" charset="0"/>
                <a:cs typeface="Verdana"/>
              </a:rPr>
              <a:t> </a:t>
            </a:r>
            <a:r>
              <a:rPr lang="es-ES" b="1" spc="-155" dirty="0" smtClean="0">
                <a:latin typeface="Montserrat" panose="00000500000000000000" pitchFamily="2" charset="0"/>
                <a:cs typeface="Verdana"/>
              </a:rPr>
              <a:t>día  1 de implementación de la 7ma enmienda.</a:t>
            </a: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1036113" y="2202612"/>
            <a:ext cx="9992846" cy="927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803066" y="1342917"/>
            <a:ext cx="843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hlinkClick r:id="rId2"/>
              </a:rPr>
              <a:t>https://</a:t>
            </a:r>
            <a:r>
              <a:rPr lang="es-MX" sz="3200" dirty="0" smtClean="0">
                <a:hlinkClick r:id="rId2"/>
              </a:rPr>
              <a:t>www.snice.gob.mx/cs/avi/snice/rpe.html</a:t>
            </a:r>
            <a:endParaRPr lang="es-MX" sz="320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74736" y="0"/>
            <a:ext cx="10515600" cy="1325563"/>
          </a:xfrm>
        </p:spPr>
        <p:txBody>
          <a:bodyPr/>
          <a:lstStyle/>
          <a:p>
            <a:pPr algn="ctr"/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Micrositio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SNICE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189187"/>
            <a:ext cx="112204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40637</TotalTime>
  <Words>530</Words>
  <Application>Microsoft Office PowerPoint</Application>
  <PresentationFormat>Panorámica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Montserrat</vt:lpstr>
      <vt:lpstr>Montserrat Medium</vt:lpstr>
      <vt:lpstr>Montserrat SemiBold</vt:lpstr>
      <vt:lpstr>Times New Roman</vt:lpstr>
      <vt:lpstr>Verdana</vt:lpstr>
      <vt:lpstr>Wingdings</vt:lpstr>
      <vt:lpstr>Tema de Office</vt:lpstr>
      <vt:lpstr>Presentación de PowerPoint</vt:lpstr>
      <vt:lpstr>Porcentaje de trámites</vt:lpstr>
      <vt:lpstr>Presentación de PowerPoint</vt:lpstr>
      <vt:lpstr>Actividades de Actualización</vt:lpstr>
      <vt:lpstr>Plan de actualización</vt:lpstr>
      <vt:lpstr>Plan de actualización</vt:lpstr>
      <vt:lpstr>Presentación de PowerPoint</vt:lpstr>
      <vt:lpstr>Calendario de actualización</vt:lpstr>
      <vt:lpstr>Micrositio SNICE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Emmanuel Abraham Ortega Aguilar</cp:lastModifiedBy>
  <cp:revision>420</cp:revision>
  <dcterms:created xsi:type="dcterms:W3CDTF">2018-12-04T03:27:02Z</dcterms:created>
  <dcterms:modified xsi:type="dcterms:W3CDTF">2022-10-21T21:56:21Z</dcterms:modified>
</cp:coreProperties>
</file>