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58" r:id="rId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F662E6E8-39FD-4322-82CB-4813ABF9A317}" type="datetimeFigureOut">
              <a:rPr lang="es-MX" smtClean="0"/>
              <a:t>24/06/2019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345FA99-586E-4D81-A995-C45B4F8C8EDF}" type="slidenum">
              <a:rPr lang="es-MX" smtClean="0"/>
              <a:t>‹Nº›</a:t>
            </a:fld>
            <a:endParaRPr lang="es-MX"/>
          </a:p>
        </p:txBody>
      </p:sp>
    </p:spTree>
    <p:extLst>
      <p:ext uri="{BB962C8B-B14F-4D97-AF65-F5344CB8AC3E}">
        <p14:creationId xmlns:p14="http://schemas.microsoft.com/office/powerpoint/2010/main" val="4249225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662E6E8-39FD-4322-82CB-4813ABF9A317}" type="datetimeFigureOut">
              <a:rPr lang="es-MX" smtClean="0"/>
              <a:t>24/06/2019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345FA99-586E-4D81-A995-C45B4F8C8EDF}" type="slidenum">
              <a:rPr lang="es-MX" smtClean="0"/>
              <a:t>‹Nº›</a:t>
            </a:fld>
            <a:endParaRPr lang="es-MX"/>
          </a:p>
        </p:txBody>
      </p:sp>
    </p:spTree>
    <p:extLst>
      <p:ext uri="{BB962C8B-B14F-4D97-AF65-F5344CB8AC3E}">
        <p14:creationId xmlns:p14="http://schemas.microsoft.com/office/powerpoint/2010/main" val="3363064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662E6E8-39FD-4322-82CB-4813ABF9A317}" type="datetimeFigureOut">
              <a:rPr lang="es-MX" smtClean="0"/>
              <a:t>24/06/2019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345FA99-586E-4D81-A995-C45B4F8C8EDF}" type="slidenum">
              <a:rPr lang="es-MX" smtClean="0"/>
              <a:t>‹Nº›</a:t>
            </a:fld>
            <a:endParaRPr lang="es-MX"/>
          </a:p>
        </p:txBody>
      </p:sp>
    </p:spTree>
    <p:extLst>
      <p:ext uri="{BB962C8B-B14F-4D97-AF65-F5344CB8AC3E}">
        <p14:creationId xmlns:p14="http://schemas.microsoft.com/office/powerpoint/2010/main" val="3720179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662E6E8-39FD-4322-82CB-4813ABF9A317}" type="datetimeFigureOut">
              <a:rPr lang="es-MX" smtClean="0"/>
              <a:t>24/06/2019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345FA99-586E-4D81-A995-C45B4F8C8EDF}" type="slidenum">
              <a:rPr lang="es-MX" smtClean="0"/>
              <a:t>‹Nº›</a:t>
            </a:fld>
            <a:endParaRPr lang="es-MX"/>
          </a:p>
        </p:txBody>
      </p:sp>
    </p:spTree>
    <p:extLst>
      <p:ext uri="{BB962C8B-B14F-4D97-AF65-F5344CB8AC3E}">
        <p14:creationId xmlns:p14="http://schemas.microsoft.com/office/powerpoint/2010/main" val="2224562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662E6E8-39FD-4322-82CB-4813ABF9A317}" type="datetimeFigureOut">
              <a:rPr lang="es-MX" smtClean="0"/>
              <a:t>24/06/2019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345FA99-586E-4D81-A995-C45B4F8C8EDF}" type="slidenum">
              <a:rPr lang="es-MX" smtClean="0"/>
              <a:t>‹Nº›</a:t>
            </a:fld>
            <a:endParaRPr lang="es-MX"/>
          </a:p>
        </p:txBody>
      </p:sp>
    </p:spTree>
    <p:extLst>
      <p:ext uri="{BB962C8B-B14F-4D97-AF65-F5344CB8AC3E}">
        <p14:creationId xmlns:p14="http://schemas.microsoft.com/office/powerpoint/2010/main" val="324331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F662E6E8-39FD-4322-82CB-4813ABF9A317}" type="datetimeFigureOut">
              <a:rPr lang="es-MX" smtClean="0"/>
              <a:t>24/06/2019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2345FA99-586E-4D81-A995-C45B4F8C8EDF}" type="slidenum">
              <a:rPr lang="es-MX" smtClean="0"/>
              <a:t>‹Nº›</a:t>
            </a:fld>
            <a:endParaRPr lang="es-MX"/>
          </a:p>
        </p:txBody>
      </p:sp>
    </p:spTree>
    <p:extLst>
      <p:ext uri="{BB962C8B-B14F-4D97-AF65-F5344CB8AC3E}">
        <p14:creationId xmlns:p14="http://schemas.microsoft.com/office/powerpoint/2010/main" val="117735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F662E6E8-39FD-4322-82CB-4813ABF9A317}" type="datetimeFigureOut">
              <a:rPr lang="es-MX" smtClean="0"/>
              <a:t>24/06/2019</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2345FA99-586E-4D81-A995-C45B4F8C8EDF}" type="slidenum">
              <a:rPr lang="es-MX" smtClean="0"/>
              <a:t>‹Nº›</a:t>
            </a:fld>
            <a:endParaRPr lang="es-MX"/>
          </a:p>
        </p:txBody>
      </p:sp>
    </p:spTree>
    <p:extLst>
      <p:ext uri="{BB962C8B-B14F-4D97-AF65-F5344CB8AC3E}">
        <p14:creationId xmlns:p14="http://schemas.microsoft.com/office/powerpoint/2010/main" val="372369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F662E6E8-39FD-4322-82CB-4813ABF9A317}" type="datetimeFigureOut">
              <a:rPr lang="es-MX" smtClean="0"/>
              <a:t>24/06/2019</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2345FA99-586E-4D81-A995-C45B4F8C8EDF}" type="slidenum">
              <a:rPr lang="es-MX" smtClean="0"/>
              <a:t>‹Nº›</a:t>
            </a:fld>
            <a:endParaRPr lang="es-MX"/>
          </a:p>
        </p:txBody>
      </p:sp>
    </p:spTree>
    <p:extLst>
      <p:ext uri="{BB962C8B-B14F-4D97-AF65-F5344CB8AC3E}">
        <p14:creationId xmlns:p14="http://schemas.microsoft.com/office/powerpoint/2010/main" val="3360929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662E6E8-39FD-4322-82CB-4813ABF9A317}" type="datetimeFigureOut">
              <a:rPr lang="es-MX" smtClean="0"/>
              <a:t>24/06/2019</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2345FA99-586E-4D81-A995-C45B4F8C8EDF}" type="slidenum">
              <a:rPr lang="es-MX" smtClean="0"/>
              <a:t>‹Nº›</a:t>
            </a:fld>
            <a:endParaRPr lang="es-MX"/>
          </a:p>
        </p:txBody>
      </p:sp>
    </p:spTree>
    <p:extLst>
      <p:ext uri="{BB962C8B-B14F-4D97-AF65-F5344CB8AC3E}">
        <p14:creationId xmlns:p14="http://schemas.microsoft.com/office/powerpoint/2010/main" val="338948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662E6E8-39FD-4322-82CB-4813ABF9A317}" type="datetimeFigureOut">
              <a:rPr lang="es-MX" smtClean="0"/>
              <a:t>24/06/2019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2345FA99-586E-4D81-A995-C45B4F8C8EDF}" type="slidenum">
              <a:rPr lang="es-MX" smtClean="0"/>
              <a:t>‹Nº›</a:t>
            </a:fld>
            <a:endParaRPr lang="es-MX"/>
          </a:p>
        </p:txBody>
      </p:sp>
    </p:spTree>
    <p:extLst>
      <p:ext uri="{BB962C8B-B14F-4D97-AF65-F5344CB8AC3E}">
        <p14:creationId xmlns:p14="http://schemas.microsoft.com/office/powerpoint/2010/main" val="225682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662E6E8-39FD-4322-82CB-4813ABF9A317}" type="datetimeFigureOut">
              <a:rPr lang="es-MX" smtClean="0"/>
              <a:t>24/06/2019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2345FA99-586E-4D81-A995-C45B4F8C8EDF}" type="slidenum">
              <a:rPr lang="es-MX" smtClean="0"/>
              <a:t>‹Nº›</a:t>
            </a:fld>
            <a:endParaRPr lang="es-MX"/>
          </a:p>
        </p:txBody>
      </p:sp>
    </p:spTree>
    <p:extLst>
      <p:ext uri="{BB962C8B-B14F-4D97-AF65-F5344CB8AC3E}">
        <p14:creationId xmlns:p14="http://schemas.microsoft.com/office/powerpoint/2010/main" val="3840076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2E6E8-39FD-4322-82CB-4813ABF9A317}" type="datetimeFigureOut">
              <a:rPr lang="es-MX" smtClean="0"/>
              <a:t>24/06/2019</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5FA99-586E-4D81-A995-C45B4F8C8EDF}" type="slidenum">
              <a:rPr lang="es-MX" smtClean="0"/>
              <a:t>‹Nº›</a:t>
            </a:fld>
            <a:endParaRPr lang="es-MX"/>
          </a:p>
        </p:txBody>
      </p:sp>
    </p:spTree>
    <p:extLst>
      <p:ext uri="{BB962C8B-B14F-4D97-AF65-F5344CB8AC3E}">
        <p14:creationId xmlns:p14="http://schemas.microsoft.com/office/powerpoint/2010/main" val="1432913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www.snice.gob.mx/"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www.snice.gob.mx/"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www.snice.gob.mx/"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9648" t="7311" r="74353" b="86706"/>
          <a:stretch/>
        </p:blipFill>
        <p:spPr bwMode="auto">
          <a:xfrm>
            <a:off x="495904" y="202867"/>
            <a:ext cx="1692125" cy="813770"/>
          </a:xfrm>
          <a:prstGeom prst="rect">
            <a:avLst/>
          </a:prstGeom>
          <a:ln>
            <a:noFill/>
          </a:ln>
          <a:extLst>
            <a:ext uri="{53640926-AAD7-44D8-BBD7-CCE9431645EC}">
              <a14:shadowObscured xmlns:a14="http://schemas.microsoft.com/office/drawing/2010/main"/>
            </a:ext>
          </a:extLst>
        </p:spPr>
      </p:pic>
      <p:cxnSp>
        <p:nvCxnSpPr>
          <p:cNvPr id="5" name="Conector recto 4"/>
          <p:cNvCxnSpPr/>
          <p:nvPr/>
        </p:nvCxnSpPr>
        <p:spPr>
          <a:xfrm flipV="1">
            <a:off x="0" y="1257677"/>
            <a:ext cx="7019259" cy="21266"/>
          </a:xfrm>
          <a:prstGeom prst="line">
            <a:avLst/>
          </a:prstGeom>
          <a:ln>
            <a:solidFill>
              <a:srgbClr val="9A4050"/>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flipV="1">
            <a:off x="7019259" y="0"/>
            <a:ext cx="1221227" cy="1257677"/>
          </a:xfrm>
          <a:prstGeom prst="line">
            <a:avLst/>
          </a:prstGeom>
          <a:ln>
            <a:solidFill>
              <a:srgbClr val="9A4050"/>
            </a:solidFill>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2188029" y="520538"/>
            <a:ext cx="4112989" cy="461665"/>
          </a:xfrm>
          <a:prstGeom prst="rect">
            <a:avLst/>
          </a:prstGeom>
          <a:noFill/>
        </p:spPr>
        <p:txBody>
          <a:bodyPr wrap="square" rtlCol="0">
            <a:spAutoFit/>
          </a:bodyPr>
          <a:lstStyle/>
          <a:p>
            <a:pPr algn="r"/>
            <a:r>
              <a:rPr lang="es-MX" sz="1200" dirty="0" smtClean="0">
                <a:solidFill>
                  <a:srgbClr val="9A4050"/>
                </a:solidFill>
                <a:latin typeface="Montserrat" panose="00000500000000000000" pitchFamily="50" charset="0"/>
                <a:cs typeface="Times New Roman" panose="02020603050405020304" pitchFamily="18" charset="0"/>
              </a:rPr>
              <a:t>SUBSECRETARÍA DE INDUSTRIA Y COMERCIO</a:t>
            </a:r>
          </a:p>
          <a:p>
            <a:pPr algn="r"/>
            <a:r>
              <a:rPr lang="es-MX" sz="1200" b="1" dirty="0" smtClean="0">
                <a:solidFill>
                  <a:srgbClr val="9A4050"/>
                </a:solidFill>
                <a:latin typeface="Montserrat" panose="00000500000000000000" pitchFamily="50" charset="0"/>
                <a:cs typeface="Times New Roman" panose="02020603050405020304" pitchFamily="18" charset="0"/>
              </a:rPr>
              <a:t>DIRECCIÓN GENERAL DE COMERCIO EXTERIOR</a:t>
            </a:r>
          </a:p>
        </p:txBody>
      </p:sp>
      <p:pic>
        <p:nvPicPr>
          <p:cNvPr id="10" name="Imagen 9"/>
          <p:cNvPicPr/>
          <p:nvPr/>
        </p:nvPicPr>
        <p:blipFill rotWithShape="1">
          <a:blip r:embed="rId4" cstate="print">
            <a:extLst>
              <a:ext uri="{28A0092B-C50C-407E-A947-70E740481C1C}">
                <a14:useLocalDpi xmlns:a14="http://schemas.microsoft.com/office/drawing/2010/main" val="0"/>
              </a:ext>
            </a:extLst>
          </a:blip>
          <a:srcRect t="53462" r="38324" b="-752"/>
          <a:stretch/>
        </p:blipFill>
        <p:spPr bwMode="auto">
          <a:xfrm>
            <a:off x="0" y="2304945"/>
            <a:ext cx="4810125" cy="4743450"/>
          </a:xfrm>
          <a:prstGeom prst="rect">
            <a:avLst/>
          </a:prstGeom>
          <a:ln>
            <a:noFill/>
          </a:ln>
          <a:extLst>
            <a:ext uri="{53640926-AAD7-44D8-BBD7-CCE9431645EC}">
              <a14:shadowObscured xmlns:a14="http://schemas.microsoft.com/office/drawing/2010/main"/>
            </a:ext>
          </a:extLst>
        </p:spPr>
      </p:pic>
      <p:sp>
        <p:nvSpPr>
          <p:cNvPr id="8" name="CuadroTexto 7"/>
          <p:cNvSpPr txBox="1"/>
          <p:nvPr/>
        </p:nvSpPr>
        <p:spPr>
          <a:xfrm>
            <a:off x="2188029" y="520538"/>
            <a:ext cx="4112989"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srgbClr val="9A4050"/>
                </a:solidFill>
                <a:effectLst/>
                <a:uLnTx/>
                <a:uFillTx/>
                <a:latin typeface="Montserrat" panose="00000500000000000000" pitchFamily="50" charset="0"/>
                <a:ea typeface="+mn-ea"/>
                <a:cs typeface="Times New Roman" panose="02020603050405020304" pitchFamily="18" charset="0"/>
              </a:rPr>
              <a:t>SUBSECRETARÍA DE INDUSTRIA Y COMERCIO</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smtClean="0">
                <a:ln>
                  <a:noFill/>
                </a:ln>
                <a:solidFill>
                  <a:srgbClr val="9A4050"/>
                </a:solidFill>
                <a:effectLst/>
                <a:uLnTx/>
                <a:uFillTx/>
                <a:latin typeface="Montserrat" panose="00000500000000000000" pitchFamily="50" charset="0"/>
                <a:ea typeface="+mn-ea"/>
                <a:cs typeface="Times New Roman" panose="02020603050405020304" pitchFamily="18" charset="0"/>
              </a:rPr>
              <a:t>DIRECCIÓN GENERAL DE COMERCIO EXTERIOR</a:t>
            </a:r>
          </a:p>
        </p:txBody>
      </p:sp>
      <p:sp>
        <p:nvSpPr>
          <p:cNvPr id="11" name="Arrow: Chevron 2">
            <a:extLst>
              <a:ext uri="{FF2B5EF4-FFF2-40B4-BE49-F238E27FC236}">
                <a16:creationId xmlns:a16="http://schemas.microsoft.com/office/drawing/2014/main" id="{D65EE985-9AD3-42CC-BA0E-420E2025C285}"/>
              </a:ext>
            </a:extLst>
          </p:cNvPr>
          <p:cNvSpPr/>
          <p:nvPr/>
        </p:nvSpPr>
        <p:spPr>
          <a:xfrm>
            <a:off x="473577" y="1992541"/>
            <a:ext cx="7481703" cy="316289"/>
          </a:xfrm>
          <a:prstGeom prst="chevron">
            <a:avLst/>
          </a:prstGeom>
          <a:solidFill>
            <a:srgbClr val="FFE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Primera solicitud</a:t>
            </a:r>
          </a:p>
        </p:txBody>
      </p:sp>
      <p:sp>
        <p:nvSpPr>
          <p:cNvPr id="12" name="Arrow: Chevron 48">
            <a:extLst>
              <a:ext uri="{FF2B5EF4-FFF2-40B4-BE49-F238E27FC236}">
                <a16:creationId xmlns:a16="http://schemas.microsoft.com/office/drawing/2014/main" id="{C57337BB-FC7F-495C-A1BC-9C23E4AB5970}"/>
              </a:ext>
            </a:extLst>
          </p:cNvPr>
          <p:cNvSpPr/>
          <p:nvPr/>
        </p:nvSpPr>
        <p:spPr>
          <a:xfrm>
            <a:off x="8125097" y="1992541"/>
            <a:ext cx="3607425" cy="32271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Solicitudes subsecuentes</a:t>
            </a:r>
            <a:endParaRPr lang="en-US" sz="1600" b="1" dirty="0">
              <a:solidFill>
                <a:srgbClr val="404040"/>
              </a:solidFill>
              <a:latin typeface="Montserrat" panose="00000500000000000000" pitchFamily="2" charset="0"/>
              <a:ea typeface="Segoe UI Black" panose="020B0A02040204020203" pitchFamily="34" charset="0"/>
              <a:cs typeface="Segoe UI Light" panose="020B0502040204020203" pitchFamily="34" charset="0"/>
            </a:endParaRPr>
          </a:p>
        </p:txBody>
      </p:sp>
      <p:sp>
        <p:nvSpPr>
          <p:cNvPr id="13" name="TextBox 51">
            <a:extLst>
              <a:ext uri="{FF2B5EF4-FFF2-40B4-BE49-F238E27FC236}">
                <a16:creationId xmlns:a16="http://schemas.microsoft.com/office/drawing/2014/main" id="{A21111ED-C9D7-4FF1-8763-33E704945204}"/>
              </a:ext>
            </a:extLst>
          </p:cNvPr>
          <p:cNvSpPr txBox="1"/>
          <p:nvPr/>
        </p:nvSpPr>
        <p:spPr>
          <a:xfrm>
            <a:off x="473577" y="2799539"/>
            <a:ext cx="7481703" cy="4001095"/>
          </a:xfrm>
          <a:prstGeom prst="rect">
            <a:avLst/>
          </a:prstGeom>
          <a:noFill/>
        </p:spPr>
        <p:txBody>
          <a:bodyPr wrap="square" lIns="0" tIns="0" rIns="0" bIns="0" rtlCol="0">
            <a:spAutoFit/>
          </a:bodyPr>
          <a:lstStyle/>
          <a:p>
            <a:pPr marL="342900" indent="-342900" algn="just">
              <a:buFont typeface="+mj-lt"/>
              <a:buAutoNum type="arabicPeriod"/>
            </a:pPr>
            <a:r>
              <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Escrito libre que deberá contener la relación de las solicitudes que se ingresan, identificando las mismas con un número de folio, conformado de la siguiente manera: </a:t>
            </a:r>
          </a:p>
          <a:p>
            <a:pPr marL="342900" lvl="1" indent="-342900" algn="just"/>
            <a:r>
              <a:rPr lang="en-US" sz="1000" i="1"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	RFC-</a:t>
            </a:r>
            <a:r>
              <a:rPr lang="en-US" sz="1000" i="1" dirty="0" err="1"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año</a:t>
            </a:r>
            <a:r>
              <a:rPr lang="en-US" sz="1000" i="1"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 de ingreso de solicitud-número consecutivo iniciando en el 1</a:t>
            </a:r>
          </a:p>
          <a:p>
            <a:pPr marL="342900" lvl="1" indent="-342900" algn="just"/>
            <a:r>
              <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	</a:t>
            </a:r>
            <a:r>
              <a:rPr lang="en-US" sz="1000" dirty="0" err="1"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Es</a:t>
            </a:r>
            <a:r>
              <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 responsabilidad del solicitante asignar a las solicitudes posteriores, </a:t>
            </a:r>
            <a:r>
              <a:rPr lang="en-US" sz="1000" dirty="0">
                <a:solidFill>
                  <a:srgbClr val="404040"/>
                </a:solidFill>
                <a:latin typeface="Montserrat" panose="00000500000000000000" pitchFamily="2" charset="0"/>
                <a:ea typeface="Segoe UI Black" panose="020B0A02040204020203" pitchFamily="34" charset="0"/>
                <a:cs typeface="Segoe UI Light" panose="020B0502040204020203" pitchFamily="34" charset="0"/>
              </a:rPr>
              <a:t>el folio consecutivo al último </a:t>
            </a:r>
            <a:r>
              <a:rPr lang="en-US" sz="1000" dirty="0" err="1"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presentado</a:t>
            </a:r>
            <a:r>
              <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 </a:t>
            </a:r>
            <a:r>
              <a:rPr lang="en-US" sz="1000" b="1" u="sng" dirty="0"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Las </a:t>
            </a:r>
            <a:r>
              <a:rPr lang="en-US" sz="1000" b="1" u="sng" dirty="0"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solicitudes </a:t>
            </a:r>
            <a:r>
              <a:rPr lang="en-US" sz="1000" b="1" u="sng" dirty="0" err="1"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deberán</a:t>
            </a:r>
            <a:r>
              <a:rPr lang="en-US" sz="1000" b="1" u="sng" dirty="0"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 </a:t>
            </a:r>
            <a:r>
              <a:rPr lang="en-US" sz="1000" b="1" u="sng" dirty="0" err="1"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ingresarse</a:t>
            </a:r>
            <a:r>
              <a:rPr lang="en-US" sz="1000" b="1" u="sng" dirty="0"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 </a:t>
            </a:r>
            <a:r>
              <a:rPr lang="en-US" sz="1000" b="1" u="sng" dirty="0" err="1"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por</a:t>
            </a:r>
            <a:r>
              <a:rPr lang="en-US" sz="1000" b="1" u="sng" dirty="0"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 </a:t>
            </a:r>
            <a:r>
              <a:rPr lang="en-US" sz="1000" b="1" u="sng" dirty="0" err="1"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fracción</a:t>
            </a:r>
            <a:r>
              <a:rPr lang="en-US" sz="1000" b="1" u="sng" dirty="0"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 de </a:t>
            </a:r>
            <a:r>
              <a:rPr lang="en-US" sz="1000" b="1" u="sng" dirty="0" err="1"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exportación</a:t>
            </a:r>
            <a:r>
              <a:rPr lang="en-US" sz="1000" b="1" u="sng" dirty="0"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 y la </a:t>
            </a:r>
            <a:r>
              <a:rPr lang="en-US" sz="1000" b="1" u="sng" dirty="0" err="1"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declaración</a:t>
            </a:r>
            <a:r>
              <a:rPr lang="en-US" sz="1000" b="1" u="sng" dirty="0"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 de las </a:t>
            </a:r>
            <a:r>
              <a:rPr lang="en-US" sz="1000" b="1" u="sng" dirty="0" err="1"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mercancías</a:t>
            </a:r>
            <a:r>
              <a:rPr lang="en-US" sz="1000" b="1" u="sng" dirty="0"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 </a:t>
            </a:r>
            <a:r>
              <a:rPr lang="en-US" sz="1000" b="1" u="sng" dirty="0" err="1"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deberá</a:t>
            </a:r>
            <a:r>
              <a:rPr lang="en-US" sz="1000" b="1" u="sng" dirty="0"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 </a:t>
            </a:r>
            <a:r>
              <a:rPr lang="en-US" sz="1000" b="1" u="sng" dirty="0" err="1"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hacerse</a:t>
            </a:r>
            <a:r>
              <a:rPr lang="en-US" sz="1000" b="1" u="sng" dirty="0"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 </a:t>
            </a:r>
            <a:r>
              <a:rPr lang="en-US" sz="1000" b="1" u="sng" dirty="0" err="1"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conforme</a:t>
            </a:r>
            <a:r>
              <a:rPr lang="en-US" sz="1000" b="1" u="sng" dirty="0"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 a la </a:t>
            </a:r>
            <a:r>
              <a:rPr lang="en-US" sz="1000" b="1" u="sng" dirty="0" err="1"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Regla</a:t>
            </a:r>
            <a:r>
              <a:rPr lang="en-US" sz="1000" b="1" u="sng" dirty="0"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 3.5.5 del </a:t>
            </a:r>
            <a:r>
              <a:rPr lang="en-US" sz="1000" b="1" u="sng" dirty="0" err="1"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Acuerdo</a:t>
            </a:r>
            <a:r>
              <a:rPr lang="en-US" sz="1000" b="1" u="sng" dirty="0"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 </a:t>
            </a:r>
            <a:r>
              <a:rPr lang="en-US" sz="1000" b="1" u="sng" dirty="0" err="1"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por</a:t>
            </a:r>
            <a:r>
              <a:rPr lang="en-US" sz="1000" b="1" u="sng" dirty="0"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 el que la </a:t>
            </a:r>
            <a:r>
              <a:rPr lang="en-US" sz="1000" b="1" u="sng" dirty="0" err="1"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Secretaría</a:t>
            </a:r>
            <a:r>
              <a:rPr lang="en-US" sz="1000" b="1" u="sng" dirty="0"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 de </a:t>
            </a:r>
            <a:r>
              <a:rPr lang="en-US" sz="1000" b="1" u="sng" dirty="0" err="1"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Economía</a:t>
            </a:r>
            <a:r>
              <a:rPr lang="en-US" sz="1000" b="1" u="sng" dirty="0"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 </a:t>
            </a:r>
            <a:r>
              <a:rPr lang="en-US" sz="1000" b="1" u="sng" dirty="0" err="1"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emite</a:t>
            </a:r>
            <a:r>
              <a:rPr lang="en-US" sz="1000" b="1" u="sng" dirty="0"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 </a:t>
            </a:r>
            <a:r>
              <a:rPr lang="en-US" sz="1000" b="1" u="sng" dirty="0" err="1"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reglas</a:t>
            </a:r>
            <a:r>
              <a:rPr lang="en-US" sz="1000" b="1" u="sng" dirty="0"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 y </a:t>
            </a:r>
            <a:r>
              <a:rPr lang="en-US" sz="1000" b="1" u="sng" dirty="0" err="1"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criterios</a:t>
            </a:r>
            <a:r>
              <a:rPr lang="en-US" sz="1000" b="1" u="sng" dirty="0"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 de </a:t>
            </a:r>
            <a:r>
              <a:rPr lang="en-US" sz="1000" b="1" u="sng" dirty="0" err="1"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carácter</a:t>
            </a:r>
            <a:r>
              <a:rPr lang="en-US" sz="1000" b="1" u="sng" dirty="0"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 general </a:t>
            </a:r>
            <a:r>
              <a:rPr lang="en-US" sz="1000" b="1" u="sng" dirty="0" err="1"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en</a:t>
            </a:r>
            <a:r>
              <a:rPr lang="en-US" sz="1000" b="1" u="sng" dirty="0"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 </a:t>
            </a:r>
            <a:r>
              <a:rPr lang="en-US" sz="1000" b="1" u="sng" dirty="0" err="1"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Materia</a:t>
            </a:r>
            <a:r>
              <a:rPr lang="en-US" sz="1000" b="1" u="sng" dirty="0"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 de Comercio Exterior</a:t>
            </a:r>
            <a:r>
              <a:rPr lang="en-US" sz="1000" b="1" u="sng" dirty="0"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rPr>
              <a:t>.</a:t>
            </a:r>
          </a:p>
          <a:p>
            <a:pPr marL="342900" lvl="1" indent="-342900" algn="just"/>
            <a:endParaRPr lang="en-US" sz="1000" b="1" u="sng" dirty="0" smtClean="0">
              <a:solidFill>
                <a:srgbClr val="FF0000"/>
              </a:solidFill>
              <a:latin typeface="Montserrat" panose="00000500000000000000" pitchFamily="2" charset="0"/>
              <a:ea typeface="Segoe UI Black" panose="020B0A02040204020203" pitchFamily="34" charset="0"/>
              <a:cs typeface="Segoe UI Light" panose="020B0502040204020203" pitchFamily="34" charset="0"/>
            </a:endParaRPr>
          </a:p>
          <a:p>
            <a:pPr marL="342900" indent="-342900" algn="just">
              <a:buFont typeface="+mj-lt"/>
              <a:buAutoNum type="arabicPeriod"/>
            </a:pPr>
            <a:r>
              <a:rPr lang="en-US" sz="1000" dirty="0" err="1"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Anexar</a:t>
            </a:r>
            <a:r>
              <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 en </a:t>
            </a:r>
            <a:r>
              <a:rPr lang="en-US" sz="1000" dirty="0">
                <a:solidFill>
                  <a:srgbClr val="404040"/>
                </a:solidFill>
                <a:latin typeface="Montserrat" panose="00000500000000000000" pitchFamily="2" charset="0"/>
                <a:ea typeface="Segoe UI Black" panose="020B0A02040204020203" pitchFamily="34" charset="0"/>
                <a:cs typeface="Segoe UI Light" panose="020B0502040204020203" pitchFamily="34" charset="0"/>
              </a:rPr>
              <a:t>un medio </a:t>
            </a:r>
            <a:r>
              <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magnético el archivo en Excel (extensión XLS</a:t>
            </a:r>
            <a:r>
              <a:rPr lang="en-US" sz="1000" dirty="0">
                <a:solidFill>
                  <a:srgbClr val="404040"/>
                </a:solidFill>
                <a:latin typeface="Montserrat" panose="00000500000000000000" pitchFamily="2" charset="0"/>
                <a:ea typeface="Segoe UI Black" panose="020B0A02040204020203" pitchFamily="34" charset="0"/>
                <a:cs typeface="Segoe UI Light" panose="020B0502040204020203" pitchFamily="34" charset="0"/>
              </a:rPr>
              <a:t>) conforme al formato publicado en el sitio </a:t>
            </a:r>
            <a:r>
              <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hlinkClick r:id="rId5"/>
              </a:rPr>
              <a:t>www.snice.gob.mx</a:t>
            </a:r>
            <a:r>
              <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 de acuerdo al tipo de solicitud (</a:t>
            </a:r>
            <a:r>
              <a:rPr lang="en-US" sz="1000" b="1"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Mercancía transformada</a:t>
            </a:r>
            <a:r>
              <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 o </a:t>
            </a:r>
            <a:r>
              <a:rPr lang="en-US" sz="1000" b="1"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Retorno en el mismo </a:t>
            </a:r>
            <a:r>
              <a:rPr lang="en-US" sz="1000" b="1" dirty="0" err="1"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estado</a:t>
            </a:r>
            <a:r>
              <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a:t>
            </a:r>
          </a:p>
          <a:p>
            <a:pPr algn="just"/>
            <a:endParaRPr lang="en-US" sz="1000" dirty="0">
              <a:solidFill>
                <a:srgbClr val="404040"/>
              </a:solidFill>
              <a:latin typeface="Montserrat" panose="00000500000000000000" pitchFamily="2" charset="0"/>
              <a:ea typeface="Segoe UI Black" panose="020B0A02040204020203" pitchFamily="34" charset="0"/>
              <a:cs typeface="Segoe UI Light" panose="020B0502040204020203" pitchFamily="34" charset="0"/>
            </a:endParaRPr>
          </a:p>
          <a:p>
            <a:pPr marL="342900" indent="-342900" algn="just">
              <a:buFont typeface="+mj-lt"/>
              <a:buAutoNum type="arabicPeriod" startAt="3"/>
            </a:pPr>
            <a:r>
              <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Para solicitudes por mercancías o insumos incorporados a mercancías de exportación anexar adicionalmente la documentación indicada en el Anexo 1.</a:t>
            </a:r>
          </a:p>
          <a:p>
            <a:pPr marL="342900" indent="-342900" algn="just">
              <a:buFont typeface="+mj-lt"/>
              <a:buAutoNum type="arabicPeriod" startAt="3"/>
            </a:pPr>
            <a:endParaRPr lang="en-US" sz="1000" dirty="0">
              <a:solidFill>
                <a:srgbClr val="404040"/>
              </a:solidFill>
              <a:latin typeface="Montserrat" panose="00000500000000000000" pitchFamily="2" charset="0"/>
              <a:ea typeface="Segoe UI Black" panose="020B0A02040204020203" pitchFamily="34" charset="0"/>
              <a:cs typeface="Segoe UI Light" panose="020B0502040204020203" pitchFamily="34" charset="0"/>
            </a:endParaRPr>
          </a:p>
          <a:p>
            <a:pPr marL="342900" indent="-342900" algn="just">
              <a:buFont typeface="+mj-lt"/>
              <a:buAutoNum type="arabicPeriod" startAt="3"/>
            </a:pPr>
            <a:r>
              <a:rPr lang="en-US" sz="1000" dirty="0">
                <a:solidFill>
                  <a:srgbClr val="404040"/>
                </a:solidFill>
                <a:latin typeface="Montserrat" panose="00000500000000000000" pitchFamily="2" charset="0"/>
                <a:ea typeface="Segoe UI Black" panose="020B0A02040204020203" pitchFamily="34" charset="0"/>
                <a:cs typeface="Segoe UI Light" panose="020B0502040204020203" pitchFamily="34" charset="0"/>
              </a:rPr>
              <a:t>Escrito libre firmado por el representante legal de la empresa, en el que se </a:t>
            </a:r>
            <a:r>
              <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manifieste la aceptación de recibir y enviar información válidamente, a través de dos enlaces designados, indicando nombre completo y correo electrónico de los mismos. En caso de requerir cambio(s) de enlace(s), se deberá presentar nuevamente el escrito en la DGCE.</a:t>
            </a:r>
          </a:p>
          <a:p>
            <a:pPr marL="342900" indent="-342900" algn="just">
              <a:buFont typeface="+mj-lt"/>
              <a:buAutoNum type="arabicPeriod" startAt="3"/>
            </a:pPr>
            <a:endPar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endParaRPr>
          </a:p>
          <a:p>
            <a:pPr marL="342900" indent="-342900" algn="just">
              <a:buFont typeface="+mj-lt"/>
              <a:buAutoNum type="arabicPeriod" startAt="3"/>
            </a:pPr>
            <a:r>
              <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Copia del poder notarial en el que se acredite la personalidad del </a:t>
            </a:r>
            <a:r>
              <a:rPr lang="en-US" sz="1000" dirty="0" err="1"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signatario</a:t>
            </a:r>
            <a:r>
              <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a:t>
            </a:r>
          </a:p>
          <a:p>
            <a:pPr marL="342900" indent="-342900" algn="just">
              <a:buFont typeface="+mj-lt"/>
              <a:buAutoNum type="arabicPeriod" startAt="3"/>
            </a:pPr>
            <a:endPar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endParaRPr>
          </a:p>
          <a:p>
            <a:pPr marL="342900" indent="-342900" algn="just">
              <a:buFont typeface="+mj-lt"/>
              <a:buAutoNum type="arabicPeriod" startAt="3"/>
            </a:pPr>
            <a:r>
              <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En caso de no contar con una cuenta bancaria activa registrada para recibir las devoluciones, se deberá presentar una carta membretada emitida por la institución bancaria en donde se señale la Clave Bancaria Estandarizada (CLABE), copia del RFC, y un escrito libre que incluya la denominación o razón social de la empresa, el número del RFC, domicilio, número de cuenta de cheques, número de sucursal, CLABE, número de plaza, fecha de apertura y nombre del banco.</a:t>
            </a:r>
          </a:p>
        </p:txBody>
      </p:sp>
      <p:sp>
        <p:nvSpPr>
          <p:cNvPr id="16" name="TextBox 55">
            <a:extLst>
              <a:ext uri="{FF2B5EF4-FFF2-40B4-BE49-F238E27FC236}">
                <a16:creationId xmlns:a16="http://schemas.microsoft.com/office/drawing/2014/main" id="{B810E7F7-E5C8-41C9-84E1-0DC39A0ACB6B}"/>
              </a:ext>
            </a:extLst>
          </p:cNvPr>
          <p:cNvSpPr txBox="1"/>
          <p:nvPr/>
        </p:nvSpPr>
        <p:spPr>
          <a:xfrm>
            <a:off x="8166568" y="2791510"/>
            <a:ext cx="3492033" cy="2308324"/>
          </a:xfrm>
          <a:prstGeom prst="rect">
            <a:avLst/>
          </a:prstGeom>
          <a:noFill/>
        </p:spPr>
        <p:txBody>
          <a:bodyPr wrap="square" lIns="0" tIns="0" rIns="0" bIns="0" rtlCol="0">
            <a:spAutoFit/>
          </a:bodyPr>
          <a:lstStyle/>
          <a:p>
            <a:pPr marL="342900" indent="-342900" algn="just">
              <a:buFont typeface="+mj-lt"/>
              <a:buAutoNum type="arabicPeriod"/>
            </a:pPr>
            <a:r>
              <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Escrito libre con el listado de las solicitudes a ingresar, identificando las mismas con un número de folio conformado de la siguiente manera: RFC-año de ingreso de solicitud-folio </a:t>
            </a:r>
            <a:r>
              <a:rPr lang="en-US" sz="1000" dirty="0" err="1"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subsecuente</a:t>
            </a:r>
            <a:r>
              <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a:t>
            </a:r>
          </a:p>
          <a:p>
            <a:pPr algn="just"/>
            <a:endPar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endParaRPr>
          </a:p>
          <a:p>
            <a:pPr marL="342900" indent="-342900" algn="just">
              <a:buFont typeface="+mj-lt"/>
              <a:buAutoNum type="arabicPeriod" startAt="2"/>
            </a:pPr>
            <a:r>
              <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Archivo en </a:t>
            </a:r>
            <a:r>
              <a:rPr lang="en-US" sz="1000" dirty="0">
                <a:solidFill>
                  <a:srgbClr val="404040"/>
                </a:solidFill>
                <a:latin typeface="Montserrat" panose="00000500000000000000" pitchFamily="2" charset="0"/>
                <a:ea typeface="Segoe UI Black" panose="020B0A02040204020203" pitchFamily="34" charset="0"/>
                <a:cs typeface="Segoe UI Light" panose="020B0502040204020203" pitchFamily="34" charset="0"/>
              </a:rPr>
              <a:t>Excel (extensión XLS) conforme al formato publicado en el sitio </a:t>
            </a:r>
            <a:r>
              <a:rPr lang="en-US" sz="1000" dirty="0">
                <a:solidFill>
                  <a:srgbClr val="404040"/>
                </a:solidFill>
                <a:latin typeface="Montserrat" panose="00000500000000000000" pitchFamily="2" charset="0"/>
                <a:ea typeface="Segoe UI Black" panose="020B0A02040204020203" pitchFamily="34" charset="0"/>
                <a:cs typeface="Segoe UI Light" panose="020B0502040204020203" pitchFamily="34" charset="0"/>
                <a:hlinkClick r:id="rId5"/>
              </a:rPr>
              <a:t>www.snice.gob.mx</a:t>
            </a:r>
            <a:r>
              <a:rPr lang="en-US" sz="1000" dirty="0">
                <a:solidFill>
                  <a:srgbClr val="404040"/>
                </a:solidFill>
                <a:latin typeface="Montserrat" panose="00000500000000000000" pitchFamily="2" charset="0"/>
                <a:ea typeface="Segoe UI Black" panose="020B0A02040204020203" pitchFamily="34" charset="0"/>
                <a:cs typeface="Segoe UI Light" panose="020B0502040204020203" pitchFamily="34" charset="0"/>
              </a:rPr>
              <a:t> de acuerdo al tipo de solicitud (</a:t>
            </a:r>
            <a:r>
              <a:rPr lang="en-US" sz="1000" b="1" dirty="0">
                <a:solidFill>
                  <a:srgbClr val="404040"/>
                </a:solidFill>
                <a:latin typeface="Montserrat" panose="00000500000000000000" pitchFamily="2" charset="0"/>
                <a:ea typeface="Segoe UI Black" panose="020B0A02040204020203" pitchFamily="34" charset="0"/>
                <a:cs typeface="Segoe UI Light" panose="020B0502040204020203" pitchFamily="34" charset="0"/>
              </a:rPr>
              <a:t>Mercancía transformada </a:t>
            </a:r>
            <a:r>
              <a:rPr lang="en-US" sz="1000" dirty="0">
                <a:solidFill>
                  <a:srgbClr val="404040"/>
                </a:solidFill>
                <a:latin typeface="Montserrat" panose="00000500000000000000" pitchFamily="2" charset="0"/>
                <a:ea typeface="Segoe UI Black" panose="020B0A02040204020203" pitchFamily="34" charset="0"/>
                <a:cs typeface="Segoe UI Light" panose="020B0502040204020203" pitchFamily="34" charset="0"/>
              </a:rPr>
              <a:t>o </a:t>
            </a:r>
            <a:r>
              <a:rPr lang="en-US" sz="1000" b="1" dirty="0">
                <a:solidFill>
                  <a:srgbClr val="404040"/>
                </a:solidFill>
                <a:latin typeface="Montserrat" panose="00000500000000000000" pitchFamily="2" charset="0"/>
                <a:ea typeface="Segoe UI Black" panose="020B0A02040204020203" pitchFamily="34" charset="0"/>
                <a:cs typeface="Segoe UI Light" panose="020B0502040204020203" pitchFamily="34" charset="0"/>
              </a:rPr>
              <a:t>Retorno en el mismo </a:t>
            </a:r>
            <a:r>
              <a:rPr lang="en-US" sz="1000" b="1" dirty="0" err="1">
                <a:solidFill>
                  <a:srgbClr val="404040"/>
                </a:solidFill>
                <a:latin typeface="Montserrat" panose="00000500000000000000" pitchFamily="2" charset="0"/>
                <a:ea typeface="Segoe UI Black" panose="020B0A02040204020203" pitchFamily="34" charset="0"/>
                <a:cs typeface="Segoe UI Light" panose="020B0502040204020203" pitchFamily="34" charset="0"/>
              </a:rPr>
              <a:t>estado</a:t>
            </a:r>
            <a:r>
              <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a:t>
            </a:r>
          </a:p>
          <a:p>
            <a:pPr algn="just"/>
            <a:endParaRPr lang="en-US" sz="1000" dirty="0">
              <a:solidFill>
                <a:srgbClr val="404040"/>
              </a:solidFill>
              <a:latin typeface="Montserrat" panose="00000500000000000000" pitchFamily="2" charset="0"/>
              <a:ea typeface="Segoe UI Black" panose="020B0A02040204020203" pitchFamily="34" charset="0"/>
              <a:cs typeface="Segoe UI Light" panose="020B0502040204020203" pitchFamily="34" charset="0"/>
            </a:endParaRPr>
          </a:p>
          <a:p>
            <a:pPr marL="342900" indent="-342900" algn="just">
              <a:buFont typeface="+mj-lt"/>
              <a:buAutoNum type="arabicPeriod" startAt="3"/>
            </a:pPr>
            <a:r>
              <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Para </a:t>
            </a:r>
            <a:r>
              <a:rPr lang="en-US" sz="1000" dirty="0">
                <a:solidFill>
                  <a:srgbClr val="404040"/>
                </a:solidFill>
                <a:latin typeface="Montserrat" panose="00000500000000000000" pitchFamily="2" charset="0"/>
                <a:ea typeface="Segoe UI Black" panose="020B0A02040204020203" pitchFamily="34" charset="0"/>
                <a:cs typeface="Segoe UI Light" panose="020B0502040204020203" pitchFamily="34" charset="0"/>
              </a:rPr>
              <a:t>solicitudes por mercancías o insumos incorporados a mercancías de exportación </a:t>
            </a:r>
            <a:r>
              <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anexar adicionalmente </a:t>
            </a:r>
            <a:r>
              <a:rPr lang="en-US" sz="1000" dirty="0">
                <a:solidFill>
                  <a:srgbClr val="404040"/>
                </a:solidFill>
                <a:latin typeface="Montserrat" panose="00000500000000000000" pitchFamily="2" charset="0"/>
                <a:ea typeface="Segoe UI Black" panose="020B0A02040204020203" pitchFamily="34" charset="0"/>
                <a:cs typeface="Segoe UI Light" panose="020B0502040204020203" pitchFamily="34" charset="0"/>
              </a:rPr>
              <a:t>la documentación indicada en </a:t>
            </a:r>
            <a:r>
              <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el </a:t>
            </a:r>
            <a:r>
              <a:rPr lang="en-US" sz="1000" dirty="0" err="1"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Anexo</a:t>
            </a:r>
            <a:r>
              <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 </a:t>
            </a:r>
            <a:r>
              <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1.</a:t>
            </a:r>
            <a:endParaRPr lang="en-US" sz="1000"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endParaRPr>
          </a:p>
        </p:txBody>
      </p:sp>
      <p:sp>
        <p:nvSpPr>
          <p:cNvPr id="29" name="TextBox 82">
            <a:extLst>
              <a:ext uri="{FF2B5EF4-FFF2-40B4-BE49-F238E27FC236}">
                <a16:creationId xmlns:a16="http://schemas.microsoft.com/office/drawing/2014/main" id="{2CD00C0C-6052-4612-8547-32E36959CDD4}"/>
              </a:ext>
            </a:extLst>
          </p:cNvPr>
          <p:cNvSpPr txBox="1"/>
          <p:nvPr/>
        </p:nvSpPr>
        <p:spPr>
          <a:xfrm>
            <a:off x="1768690" y="2402547"/>
            <a:ext cx="4951666" cy="153888"/>
          </a:xfrm>
          <a:prstGeom prst="rect">
            <a:avLst/>
          </a:prstGeom>
          <a:noFill/>
        </p:spPr>
        <p:txBody>
          <a:bodyPr wrap="square" lIns="0" tIns="0" rIns="0" bIns="0" rtlCol="0">
            <a:spAutoFit/>
          </a:bodyPr>
          <a:lstStyle/>
          <a:p>
            <a:pPr algn="ctr"/>
            <a:r>
              <a:rPr lang="en-US" sz="1000" b="1" dirty="0" smtClean="0">
                <a:solidFill>
                  <a:srgbClr val="404040"/>
                </a:solidFill>
                <a:latin typeface="Montserrat" panose="00000500000000000000" pitchFamily="2" charset="0"/>
                <a:ea typeface="Segoe UI Black" panose="020B0A02040204020203" pitchFamily="34" charset="0"/>
                <a:cs typeface="Segoe UI Light" panose="020B0502040204020203" pitchFamily="34" charset="0"/>
              </a:rPr>
              <a:t>Se presenta en la DGCE</a:t>
            </a:r>
            <a:endParaRPr lang="en-US" sz="1000" b="1" dirty="0">
              <a:solidFill>
                <a:srgbClr val="404040"/>
              </a:solidFill>
              <a:latin typeface="Montserrat" panose="00000500000000000000" pitchFamily="2" charset="0"/>
              <a:ea typeface="Segoe UI Black" panose="020B0A02040204020203" pitchFamily="34" charset="0"/>
              <a:cs typeface="Segoe UI Light" panose="020B0502040204020203" pitchFamily="34" charset="0"/>
            </a:endParaRPr>
          </a:p>
        </p:txBody>
      </p:sp>
      <p:sp>
        <p:nvSpPr>
          <p:cNvPr id="30" name="TextBox 83">
            <a:extLst>
              <a:ext uri="{FF2B5EF4-FFF2-40B4-BE49-F238E27FC236}">
                <a16:creationId xmlns:a16="http://schemas.microsoft.com/office/drawing/2014/main" id="{2D253978-C8B5-434B-98CB-34E3C37C1121}"/>
              </a:ext>
            </a:extLst>
          </p:cNvPr>
          <p:cNvSpPr txBox="1"/>
          <p:nvPr/>
        </p:nvSpPr>
        <p:spPr>
          <a:xfrm>
            <a:off x="8412481" y="2402547"/>
            <a:ext cx="3446910" cy="153888"/>
          </a:xfrm>
          <a:prstGeom prst="rect">
            <a:avLst/>
          </a:prstGeom>
          <a:noFill/>
        </p:spPr>
        <p:txBody>
          <a:bodyPr wrap="square" lIns="0" tIns="0" rIns="0" bIns="0" rtlCol="0">
            <a:spAutoFit/>
          </a:bodyPr>
          <a:lstStyle>
            <a:defPPr>
              <a:defRPr lang="es-MX"/>
            </a:defPPr>
            <a:lvl1pPr algn="ctr">
              <a:defRPr sz="1400" b="1">
                <a:solidFill>
                  <a:srgbClr val="404040"/>
                </a:solidFill>
                <a:latin typeface="Montserrat" panose="00000500000000000000" pitchFamily="2" charset="0"/>
                <a:ea typeface="Segoe UI Black" panose="020B0A02040204020203" pitchFamily="34" charset="0"/>
                <a:cs typeface="Segoe UI Light" panose="020B0502040204020203" pitchFamily="34" charset="0"/>
              </a:defRPr>
            </a:lvl1pPr>
          </a:lstStyle>
          <a:p>
            <a:r>
              <a:rPr lang="en-US" sz="1000" dirty="0"/>
              <a:t>Se </a:t>
            </a:r>
            <a:r>
              <a:rPr lang="en-US" sz="1000" dirty="0" err="1" smtClean="0"/>
              <a:t>envían</a:t>
            </a:r>
            <a:r>
              <a:rPr lang="en-US" sz="1000" dirty="0" smtClean="0"/>
              <a:t> </a:t>
            </a:r>
            <a:r>
              <a:rPr lang="en-US" sz="1000" dirty="0"/>
              <a:t>a dgce.drawback@economia.gob.mx </a:t>
            </a:r>
          </a:p>
        </p:txBody>
      </p:sp>
      <p:sp>
        <p:nvSpPr>
          <p:cNvPr id="33" name="CuadroTexto 32"/>
          <p:cNvSpPr txBox="1"/>
          <p:nvPr/>
        </p:nvSpPr>
        <p:spPr>
          <a:xfrm>
            <a:off x="495904" y="1472912"/>
            <a:ext cx="11162697" cy="384721"/>
          </a:xfrm>
          <a:prstGeom prst="rect">
            <a:avLst/>
          </a:prstGeom>
          <a:noFill/>
        </p:spPr>
        <p:txBody>
          <a:bodyPr wrap="square" lIns="0" tIns="0" rIns="0" bIns="0" rtlCol="0">
            <a:spAutoFit/>
          </a:bodyPr>
          <a:lstStyle>
            <a:defPPr>
              <a:defRPr lang="es-MX"/>
            </a:defPPr>
            <a:lvl1pPr marR="0" lvl="0" indent="0" algn="just" fontAlgn="auto">
              <a:lnSpc>
                <a:spcPts val="1500"/>
              </a:lnSpc>
              <a:spcBef>
                <a:spcPts val="0"/>
              </a:spcBef>
              <a:spcAft>
                <a:spcPts val="0"/>
              </a:spcAft>
              <a:buClrTx/>
              <a:buSzTx/>
              <a:buFontTx/>
              <a:buNone/>
              <a:tabLst/>
              <a:defRPr sz="1400">
                <a:solidFill>
                  <a:prstClr val="black">
                    <a:lumMod val="75000"/>
                    <a:lumOff val="25000"/>
                  </a:prstClr>
                </a:solidFill>
                <a:latin typeface="Calibri Light" panose="020F0302020204030204" pitchFamily="34" charset="0"/>
                <a:cs typeface="Calibri Light" panose="020F0302020204030204" pitchFamily="34" charset="0"/>
              </a:defRPr>
            </a:lvl1pPr>
          </a:lstStyle>
          <a:p>
            <a:r>
              <a:rPr lang="es-MX" sz="1500" dirty="0">
                <a:latin typeface="Montserrat" panose="00000500000000000000" pitchFamily="2" charset="0"/>
              </a:rPr>
              <a:t>Documentación requerida para solicitar la devolución del impuesto general de importación a que se refiere el Decreto Drawback:</a:t>
            </a:r>
          </a:p>
        </p:txBody>
      </p:sp>
      <p:sp>
        <p:nvSpPr>
          <p:cNvPr id="18" name="CuadroTexto 17"/>
          <p:cNvSpPr txBox="1"/>
          <p:nvPr/>
        </p:nvSpPr>
        <p:spPr>
          <a:xfrm>
            <a:off x="8773886" y="642257"/>
            <a:ext cx="1994457" cy="369332"/>
          </a:xfrm>
          <a:prstGeom prst="rect">
            <a:avLst/>
          </a:prstGeom>
          <a:noFill/>
        </p:spPr>
        <p:txBody>
          <a:bodyPr wrap="none" rtlCol="0">
            <a:spAutoFit/>
          </a:bodyPr>
          <a:lstStyle/>
          <a:p>
            <a:r>
              <a:rPr lang="es-MX" dirty="0" smtClean="0">
                <a:latin typeface="Montserrat" panose="00000500000000000000" pitchFamily="2" charset="0"/>
              </a:rPr>
              <a:t>Guía de usuario</a:t>
            </a:r>
            <a:endParaRPr lang="es-MX" dirty="0">
              <a:latin typeface="Montserrat" panose="00000500000000000000" pitchFamily="2" charset="0"/>
            </a:endParaRPr>
          </a:p>
        </p:txBody>
      </p:sp>
    </p:spTree>
    <p:extLst>
      <p:ext uri="{BB962C8B-B14F-4D97-AF65-F5344CB8AC3E}">
        <p14:creationId xmlns:p14="http://schemas.microsoft.com/office/powerpoint/2010/main" val="2344003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9648" t="7311" r="74353" b="86706"/>
          <a:stretch/>
        </p:blipFill>
        <p:spPr bwMode="auto">
          <a:xfrm>
            <a:off x="495904" y="202867"/>
            <a:ext cx="1692125" cy="813770"/>
          </a:xfrm>
          <a:prstGeom prst="rect">
            <a:avLst/>
          </a:prstGeom>
          <a:ln>
            <a:noFill/>
          </a:ln>
          <a:extLst>
            <a:ext uri="{53640926-AAD7-44D8-BBD7-CCE9431645EC}">
              <a14:shadowObscured xmlns:a14="http://schemas.microsoft.com/office/drawing/2010/main"/>
            </a:ext>
          </a:extLst>
        </p:spPr>
      </p:pic>
      <p:cxnSp>
        <p:nvCxnSpPr>
          <p:cNvPr id="5" name="Conector recto 4"/>
          <p:cNvCxnSpPr/>
          <p:nvPr/>
        </p:nvCxnSpPr>
        <p:spPr>
          <a:xfrm flipV="1">
            <a:off x="0" y="1257677"/>
            <a:ext cx="7019259" cy="21266"/>
          </a:xfrm>
          <a:prstGeom prst="line">
            <a:avLst/>
          </a:prstGeom>
          <a:ln>
            <a:solidFill>
              <a:srgbClr val="9A4050"/>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flipV="1">
            <a:off x="7019259" y="0"/>
            <a:ext cx="1221227" cy="1257677"/>
          </a:xfrm>
          <a:prstGeom prst="line">
            <a:avLst/>
          </a:prstGeom>
          <a:ln>
            <a:solidFill>
              <a:srgbClr val="9A4050"/>
            </a:solidFill>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2188029" y="520538"/>
            <a:ext cx="4112989" cy="461665"/>
          </a:xfrm>
          <a:prstGeom prst="rect">
            <a:avLst/>
          </a:prstGeom>
          <a:noFill/>
        </p:spPr>
        <p:txBody>
          <a:bodyPr wrap="square" rtlCol="0">
            <a:spAutoFit/>
          </a:bodyPr>
          <a:lstStyle/>
          <a:p>
            <a:pPr algn="r"/>
            <a:r>
              <a:rPr lang="es-MX" sz="1200" dirty="0" smtClean="0">
                <a:solidFill>
                  <a:srgbClr val="9A4050"/>
                </a:solidFill>
                <a:latin typeface="Montserrat" panose="00000500000000000000" pitchFamily="50" charset="0"/>
                <a:cs typeface="Times New Roman" panose="02020603050405020304" pitchFamily="18" charset="0"/>
              </a:rPr>
              <a:t>SUBSECRETARÍA DE INDUSTRIA Y COMERCIO</a:t>
            </a:r>
          </a:p>
          <a:p>
            <a:pPr algn="r"/>
            <a:r>
              <a:rPr lang="es-MX" sz="1200" b="1" dirty="0" smtClean="0">
                <a:solidFill>
                  <a:srgbClr val="9A4050"/>
                </a:solidFill>
                <a:latin typeface="Montserrat" panose="00000500000000000000" pitchFamily="50" charset="0"/>
                <a:cs typeface="Times New Roman" panose="02020603050405020304" pitchFamily="18" charset="0"/>
              </a:rPr>
              <a:t>DIRECCIÓN GENERAL DE COMERCIO EXTERIOR</a:t>
            </a:r>
          </a:p>
        </p:txBody>
      </p:sp>
      <p:pic>
        <p:nvPicPr>
          <p:cNvPr id="10" name="Imagen 9"/>
          <p:cNvPicPr/>
          <p:nvPr/>
        </p:nvPicPr>
        <p:blipFill rotWithShape="1">
          <a:blip r:embed="rId4" cstate="print">
            <a:extLst>
              <a:ext uri="{28A0092B-C50C-407E-A947-70E740481C1C}">
                <a14:useLocalDpi xmlns:a14="http://schemas.microsoft.com/office/drawing/2010/main" val="0"/>
              </a:ext>
            </a:extLst>
          </a:blip>
          <a:srcRect t="53462" r="38324" b="-752"/>
          <a:stretch/>
        </p:blipFill>
        <p:spPr bwMode="auto">
          <a:xfrm>
            <a:off x="0" y="2138297"/>
            <a:ext cx="4810125" cy="4743450"/>
          </a:xfrm>
          <a:prstGeom prst="rect">
            <a:avLst/>
          </a:prstGeom>
          <a:ln>
            <a:noFill/>
          </a:ln>
          <a:extLst>
            <a:ext uri="{53640926-AAD7-44D8-BBD7-CCE9431645EC}">
              <a14:shadowObscured xmlns:a14="http://schemas.microsoft.com/office/drawing/2010/main"/>
            </a:ext>
          </a:extLst>
        </p:spPr>
      </p:pic>
      <p:sp>
        <p:nvSpPr>
          <p:cNvPr id="8" name="CuadroTexto 7"/>
          <p:cNvSpPr txBox="1"/>
          <p:nvPr/>
        </p:nvSpPr>
        <p:spPr>
          <a:xfrm>
            <a:off x="2188029" y="520538"/>
            <a:ext cx="4112989"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srgbClr val="9A4050"/>
                </a:solidFill>
                <a:effectLst/>
                <a:uLnTx/>
                <a:uFillTx/>
                <a:latin typeface="Montserrat" panose="00000500000000000000" pitchFamily="50" charset="0"/>
                <a:ea typeface="+mn-ea"/>
                <a:cs typeface="Times New Roman" panose="02020603050405020304" pitchFamily="18" charset="0"/>
              </a:rPr>
              <a:t>SUBSECRETARÍA DE INDUSTRIA Y COMERCIO</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smtClean="0">
                <a:ln>
                  <a:noFill/>
                </a:ln>
                <a:solidFill>
                  <a:srgbClr val="9A4050"/>
                </a:solidFill>
                <a:effectLst/>
                <a:uLnTx/>
                <a:uFillTx/>
                <a:latin typeface="Montserrat" panose="00000500000000000000" pitchFamily="50" charset="0"/>
                <a:ea typeface="+mn-ea"/>
                <a:cs typeface="Times New Roman" panose="02020603050405020304" pitchFamily="18" charset="0"/>
              </a:rPr>
              <a:t>DIRECCIÓN GENERAL DE COMERCIO EXTERIOR</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MX" sz="1200" b="1" i="0" u="none" strike="noStrike" kern="1200" cap="none" spc="0" normalizeH="0" baseline="0" noProof="0" dirty="0" smtClean="0">
              <a:ln>
                <a:noFill/>
              </a:ln>
              <a:solidFill>
                <a:srgbClr val="9A4050"/>
              </a:solidFill>
              <a:effectLst/>
              <a:uLnTx/>
              <a:uFillTx/>
              <a:latin typeface="Montserrat" panose="00000500000000000000" pitchFamily="50" charset="0"/>
              <a:ea typeface="+mn-ea"/>
              <a:cs typeface="Times New Roman" panose="02020603050405020304" pitchFamily="18" charset="0"/>
            </a:endParaRPr>
          </a:p>
        </p:txBody>
      </p:sp>
      <p:sp>
        <p:nvSpPr>
          <p:cNvPr id="2" name="CuadroTexto 1"/>
          <p:cNvSpPr txBox="1"/>
          <p:nvPr/>
        </p:nvSpPr>
        <p:spPr>
          <a:xfrm>
            <a:off x="410178" y="1396671"/>
            <a:ext cx="11162697" cy="387286"/>
          </a:xfrm>
          <a:prstGeom prst="rect">
            <a:avLst/>
          </a:prstGeom>
          <a:noFill/>
        </p:spPr>
        <p:txBody>
          <a:bodyPr wrap="square" lIns="0" tIns="0" rIns="0" bIns="0" rtlCol="0">
            <a:spAutoFit/>
          </a:bodyPr>
          <a:lstStyle>
            <a:defPPr>
              <a:defRPr lang="es-MX"/>
            </a:defPPr>
            <a:lvl1pPr marR="0" lvl="0" indent="0" algn="ctr" fontAlgn="auto">
              <a:lnSpc>
                <a:spcPts val="1500"/>
              </a:lnSpc>
              <a:spcBef>
                <a:spcPts val="0"/>
              </a:spcBef>
              <a:spcAft>
                <a:spcPts val="0"/>
              </a:spcAft>
              <a:buClrTx/>
              <a:buSzTx/>
              <a:buFontTx/>
              <a:buNone/>
              <a:tabLst/>
              <a:defRPr sz="1100">
                <a:solidFill>
                  <a:prstClr val="black">
                    <a:lumMod val="75000"/>
                    <a:lumOff val="25000"/>
                  </a:prstClr>
                </a:solidFill>
                <a:latin typeface="Calibri Light" panose="020F0302020204030204" pitchFamily="34" charset="0"/>
                <a:cs typeface="Calibri Light" panose="020F0302020204030204" pitchFamily="34" charset="0"/>
              </a:defRPr>
            </a:lvl1pPr>
          </a:lstStyle>
          <a:p>
            <a:pPr algn="just"/>
            <a:r>
              <a:rPr lang="es-MX" sz="1500" dirty="0" smtClean="0">
                <a:latin typeface="Montserrat" panose="00000500000000000000" pitchFamily="2" charset="0"/>
              </a:rPr>
              <a:t>Orientación sobre el correcto llenado de la información del formato en Excel (archivo XLS) disponible en el sitio </a:t>
            </a:r>
            <a:r>
              <a:rPr lang="es-MX" sz="1500" dirty="0" smtClean="0">
                <a:latin typeface="Montserrat" panose="00000500000000000000" pitchFamily="2" charset="0"/>
                <a:hlinkClick r:id="rId5"/>
              </a:rPr>
              <a:t>www.snice.gob.mx</a:t>
            </a:r>
            <a:r>
              <a:rPr lang="es-MX" sz="1500" dirty="0" smtClean="0">
                <a:latin typeface="Montserrat" panose="00000500000000000000" pitchFamily="2" charset="0"/>
              </a:rPr>
              <a:t>:</a:t>
            </a:r>
          </a:p>
        </p:txBody>
      </p:sp>
      <p:sp>
        <p:nvSpPr>
          <p:cNvPr id="16" name="Rectángulo 15"/>
          <p:cNvSpPr/>
          <p:nvPr/>
        </p:nvSpPr>
        <p:spPr>
          <a:xfrm>
            <a:off x="410168" y="1942430"/>
            <a:ext cx="10908635" cy="198388"/>
          </a:xfrm>
          <a:prstGeom prst="rect">
            <a:avLst/>
          </a:prstGeom>
          <a:noFill/>
        </p:spPr>
        <p:txBody>
          <a:bodyPr wrap="square" lIns="0" tIns="0" rIns="0" bIns="0" rtlCol="0">
            <a:spAutoFit/>
          </a:bodyPr>
          <a:lstStyle/>
          <a:p>
            <a:pPr algn="just">
              <a:lnSpc>
                <a:spcPts val="1500"/>
              </a:lnSpc>
            </a:pPr>
            <a:r>
              <a:rPr lang="es-MX" sz="1600" b="1" u="sng" dirty="0">
                <a:solidFill>
                  <a:prstClr val="black">
                    <a:lumMod val="75000"/>
                    <a:lumOff val="25000"/>
                  </a:prstClr>
                </a:solidFill>
                <a:latin typeface="Calibri Light" panose="020F0302020204030204" pitchFamily="34" charset="0"/>
                <a:cs typeface="Calibri Light" panose="020F0302020204030204" pitchFamily="34" charset="0"/>
              </a:rPr>
              <a:t>Para retorno en el mismo estado</a:t>
            </a:r>
            <a:r>
              <a:rPr lang="es-MX" sz="1600" b="1" u="sng" dirty="0" smtClean="0">
                <a:solidFill>
                  <a:prstClr val="black">
                    <a:lumMod val="75000"/>
                    <a:lumOff val="25000"/>
                  </a:prstClr>
                </a:solidFill>
                <a:latin typeface="Calibri Light" panose="020F0302020204030204" pitchFamily="34" charset="0"/>
                <a:cs typeface="Calibri Light" panose="020F0302020204030204" pitchFamily="34" charset="0"/>
              </a:rPr>
              <a:t>:</a:t>
            </a:r>
          </a:p>
        </p:txBody>
      </p:sp>
      <p:graphicFrame>
        <p:nvGraphicFramePr>
          <p:cNvPr id="7" name="Tabla 6"/>
          <p:cNvGraphicFramePr>
            <a:graphicFrameLocks noGrp="1"/>
          </p:cNvGraphicFramePr>
          <p:nvPr>
            <p:extLst>
              <p:ext uri="{D42A27DB-BD31-4B8C-83A1-F6EECF244321}">
                <p14:modId xmlns:p14="http://schemas.microsoft.com/office/powerpoint/2010/main" val="2294970892"/>
              </p:ext>
            </p:extLst>
          </p:nvPr>
        </p:nvGraphicFramePr>
        <p:xfrm>
          <a:off x="410167" y="2224122"/>
          <a:ext cx="11313258" cy="4531519"/>
        </p:xfrm>
        <a:graphic>
          <a:graphicData uri="http://schemas.openxmlformats.org/drawingml/2006/table">
            <a:tbl>
              <a:tblPr>
                <a:tableStyleId>{5C22544A-7EE6-4342-B048-85BDC9FD1C3A}</a:tableStyleId>
              </a:tblPr>
              <a:tblGrid>
                <a:gridCol w="514239">
                  <a:extLst>
                    <a:ext uri="{9D8B030D-6E8A-4147-A177-3AD203B41FA5}">
                      <a16:colId xmlns:a16="http://schemas.microsoft.com/office/drawing/2014/main" val="1136800299"/>
                    </a:ext>
                  </a:extLst>
                </a:gridCol>
                <a:gridCol w="514239">
                  <a:extLst>
                    <a:ext uri="{9D8B030D-6E8A-4147-A177-3AD203B41FA5}">
                      <a16:colId xmlns:a16="http://schemas.microsoft.com/office/drawing/2014/main" val="793842832"/>
                    </a:ext>
                  </a:extLst>
                </a:gridCol>
                <a:gridCol w="514239">
                  <a:extLst>
                    <a:ext uri="{9D8B030D-6E8A-4147-A177-3AD203B41FA5}">
                      <a16:colId xmlns:a16="http://schemas.microsoft.com/office/drawing/2014/main" val="3081224695"/>
                    </a:ext>
                  </a:extLst>
                </a:gridCol>
                <a:gridCol w="514239">
                  <a:extLst>
                    <a:ext uri="{9D8B030D-6E8A-4147-A177-3AD203B41FA5}">
                      <a16:colId xmlns:a16="http://schemas.microsoft.com/office/drawing/2014/main" val="1081027791"/>
                    </a:ext>
                  </a:extLst>
                </a:gridCol>
                <a:gridCol w="514239">
                  <a:extLst>
                    <a:ext uri="{9D8B030D-6E8A-4147-A177-3AD203B41FA5}">
                      <a16:colId xmlns:a16="http://schemas.microsoft.com/office/drawing/2014/main" val="1270493478"/>
                    </a:ext>
                  </a:extLst>
                </a:gridCol>
                <a:gridCol w="514239">
                  <a:extLst>
                    <a:ext uri="{9D8B030D-6E8A-4147-A177-3AD203B41FA5}">
                      <a16:colId xmlns:a16="http://schemas.microsoft.com/office/drawing/2014/main" val="4098423953"/>
                    </a:ext>
                  </a:extLst>
                </a:gridCol>
                <a:gridCol w="514239">
                  <a:extLst>
                    <a:ext uri="{9D8B030D-6E8A-4147-A177-3AD203B41FA5}">
                      <a16:colId xmlns:a16="http://schemas.microsoft.com/office/drawing/2014/main" val="2412700283"/>
                    </a:ext>
                  </a:extLst>
                </a:gridCol>
                <a:gridCol w="514239">
                  <a:extLst>
                    <a:ext uri="{9D8B030D-6E8A-4147-A177-3AD203B41FA5}">
                      <a16:colId xmlns:a16="http://schemas.microsoft.com/office/drawing/2014/main" val="2943538107"/>
                    </a:ext>
                  </a:extLst>
                </a:gridCol>
                <a:gridCol w="514239">
                  <a:extLst>
                    <a:ext uri="{9D8B030D-6E8A-4147-A177-3AD203B41FA5}">
                      <a16:colId xmlns:a16="http://schemas.microsoft.com/office/drawing/2014/main" val="3287076072"/>
                    </a:ext>
                  </a:extLst>
                </a:gridCol>
                <a:gridCol w="514239">
                  <a:extLst>
                    <a:ext uri="{9D8B030D-6E8A-4147-A177-3AD203B41FA5}">
                      <a16:colId xmlns:a16="http://schemas.microsoft.com/office/drawing/2014/main" val="3281658283"/>
                    </a:ext>
                  </a:extLst>
                </a:gridCol>
                <a:gridCol w="514239">
                  <a:extLst>
                    <a:ext uri="{9D8B030D-6E8A-4147-A177-3AD203B41FA5}">
                      <a16:colId xmlns:a16="http://schemas.microsoft.com/office/drawing/2014/main" val="3284505261"/>
                    </a:ext>
                  </a:extLst>
                </a:gridCol>
                <a:gridCol w="514239">
                  <a:extLst>
                    <a:ext uri="{9D8B030D-6E8A-4147-A177-3AD203B41FA5}">
                      <a16:colId xmlns:a16="http://schemas.microsoft.com/office/drawing/2014/main" val="2322186221"/>
                    </a:ext>
                  </a:extLst>
                </a:gridCol>
                <a:gridCol w="514239">
                  <a:extLst>
                    <a:ext uri="{9D8B030D-6E8A-4147-A177-3AD203B41FA5}">
                      <a16:colId xmlns:a16="http://schemas.microsoft.com/office/drawing/2014/main" val="2445575515"/>
                    </a:ext>
                  </a:extLst>
                </a:gridCol>
                <a:gridCol w="514239">
                  <a:extLst>
                    <a:ext uri="{9D8B030D-6E8A-4147-A177-3AD203B41FA5}">
                      <a16:colId xmlns:a16="http://schemas.microsoft.com/office/drawing/2014/main" val="3515571121"/>
                    </a:ext>
                  </a:extLst>
                </a:gridCol>
                <a:gridCol w="514239">
                  <a:extLst>
                    <a:ext uri="{9D8B030D-6E8A-4147-A177-3AD203B41FA5}">
                      <a16:colId xmlns:a16="http://schemas.microsoft.com/office/drawing/2014/main" val="4042334179"/>
                    </a:ext>
                  </a:extLst>
                </a:gridCol>
                <a:gridCol w="514239">
                  <a:extLst>
                    <a:ext uri="{9D8B030D-6E8A-4147-A177-3AD203B41FA5}">
                      <a16:colId xmlns:a16="http://schemas.microsoft.com/office/drawing/2014/main" val="2551770122"/>
                    </a:ext>
                  </a:extLst>
                </a:gridCol>
                <a:gridCol w="514239">
                  <a:extLst>
                    <a:ext uri="{9D8B030D-6E8A-4147-A177-3AD203B41FA5}">
                      <a16:colId xmlns:a16="http://schemas.microsoft.com/office/drawing/2014/main" val="840669227"/>
                    </a:ext>
                  </a:extLst>
                </a:gridCol>
                <a:gridCol w="514239">
                  <a:extLst>
                    <a:ext uri="{9D8B030D-6E8A-4147-A177-3AD203B41FA5}">
                      <a16:colId xmlns:a16="http://schemas.microsoft.com/office/drawing/2014/main" val="3186662813"/>
                    </a:ext>
                  </a:extLst>
                </a:gridCol>
                <a:gridCol w="514239">
                  <a:extLst>
                    <a:ext uri="{9D8B030D-6E8A-4147-A177-3AD203B41FA5}">
                      <a16:colId xmlns:a16="http://schemas.microsoft.com/office/drawing/2014/main" val="415672972"/>
                    </a:ext>
                  </a:extLst>
                </a:gridCol>
                <a:gridCol w="514239">
                  <a:extLst>
                    <a:ext uri="{9D8B030D-6E8A-4147-A177-3AD203B41FA5}">
                      <a16:colId xmlns:a16="http://schemas.microsoft.com/office/drawing/2014/main" val="3207997358"/>
                    </a:ext>
                  </a:extLst>
                </a:gridCol>
                <a:gridCol w="514239">
                  <a:extLst>
                    <a:ext uri="{9D8B030D-6E8A-4147-A177-3AD203B41FA5}">
                      <a16:colId xmlns:a16="http://schemas.microsoft.com/office/drawing/2014/main" val="2230451226"/>
                    </a:ext>
                  </a:extLst>
                </a:gridCol>
                <a:gridCol w="514239">
                  <a:extLst>
                    <a:ext uri="{9D8B030D-6E8A-4147-A177-3AD203B41FA5}">
                      <a16:colId xmlns:a16="http://schemas.microsoft.com/office/drawing/2014/main" val="4167875882"/>
                    </a:ext>
                  </a:extLst>
                </a:gridCol>
              </a:tblGrid>
              <a:tr h="282555">
                <a:tc gridSpan="3">
                  <a:txBody>
                    <a:bodyPr/>
                    <a:lstStyle/>
                    <a:p>
                      <a:pPr algn="ctr" rtl="0" fontAlgn="ctr"/>
                      <a:r>
                        <a:rPr lang="es-MX" sz="1100" u="none" strike="noStrike">
                          <a:effectLst/>
                        </a:rPr>
                        <a:t> </a:t>
                      </a:r>
                      <a:endParaRPr lang="es-MX" sz="1100" b="1" i="0" u="none" strike="noStrike">
                        <a:solidFill>
                          <a:srgbClr val="FFFFFF"/>
                        </a:solidFill>
                        <a:effectLst/>
                        <a:latin typeface="Calibri" panose="020F0502020204030204" pitchFamily="34" charset="0"/>
                      </a:endParaRPr>
                    </a:p>
                  </a:txBody>
                  <a:tcPr marL="5975" marR="5975" marT="5975" marB="0" anchor="ctr"/>
                </a:tc>
                <a:tc hMerge="1">
                  <a:txBody>
                    <a:bodyPr/>
                    <a:lstStyle/>
                    <a:p>
                      <a:endParaRPr lang="es-MX"/>
                    </a:p>
                  </a:txBody>
                  <a:tcPr/>
                </a:tc>
                <a:tc hMerge="1">
                  <a:txBody>
                    <a:bodyPr/>
                    <a:lstStyle/>
                    <a:p>
                      <a:endParaRPr lang="es-MX"/>
                    </a:p>
                  </a:txBody>
                  <a:tcPr/>
                </a:tc>
                <a:tc gridSpan="9">
                  <a:txBody>
                    <a:bodyPr/>
                    <a:lstStyle/>
                    <a:p>
                      <a:pPr algn="ctr" rtl="0" fontAlgn="ctr"/>
                      <a:r>
                        <a:rPr lang="es-MX" sz="1100" b="1" u="none" strike="noStrike" dirty="0">
                          <a:effectLst/>
                        </a:rPr>
                        <a:t>Importación</a:t>
                      </a:r>
                      <a:endParaRPr lang="es-MX" sz="1100" b="1" i="0" u="none" strike="noStrike" dirty="0">
                        <a:solidFill>
                          <a:srgbClr val="FFFFFF"/>
                        </a:solidFill>
                        <a:effectLst/>
                        <a:latin typeface="Calibri" panose="020F0502020204030204" pitchFamily="34" charset="0"/>
                      </a:endParaRPr>
                    </a:p>
                  </a:txBody>
                  <a:tcPr marL="5975" marR="5975" marT="5975"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10">
                  <a:txBody>
                    <a:bodyPr/>
                    <a:lstStyle/>
                    <a:p>
                      <a:pPr algn="ctr" rtl="0" fontAlgn="ctr"/>
                      <a:r>
                        <a:rPr lang="es-MX" sz="1100" b="1" u="none" strike="noStrike" dirty="0">
                          <a:effectLst/>
                        </a:rPr>
                        <a:t>Exportación</a:t>
                      </a:r>
                      <a:endParaRPr lang="es-MX" sz="1100" b="1" i="0" u="none" strike="noStrike" dirty="0">
                        <a:solidFill>
                          <a:srgbClr val="FFFFFF"/>
                        </a:solidFill>
                        <a:effectLst/>
                        <a:latin typeface="Calibri" panose="020F0502020204030204" pitchFamily="34" charset="0"/>
                      </a:endParaRPr>
                    </a:p>
                  </a:txBody>
                  <a:tcPr marL="5975" marR="5975" marT="5975"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215914960"/>
                  </a:ext>
                </a:extLst>
              </a:tr>
              <a:tr h="1750371">
                <a:tc>
                  <a:txBody>
                    <a:bodyPr/>
                    <a:lstStyle/>
                    <a:p>
                      <a:pPr algn="ctr" rtl="0" fontAlgn="ctr"/>
                      <a:r>
                        <a:rPr lang="es-MX" sz="1100" u="none" strike="noStrike" dirty="0">
                          <a:effectLst/>
                        </a:rPr>
                        <a:t>RFC del solicitante</a:t>
                      </a:r>
                      <a:endParaRPr lang="es-MX" sz="1100" b="1" i="0" u="none" strike="noStrike" dirty="0">
                        <a:solidFill>
                          <a:srgbClr val="FFFFFF"/>
                        </a:solidFill>
                        <a:effectLst/>
                        <a:latin typeface="Calibri" panose="020F0502020204030204" pitchFamily="34" charset="0"/>
                      </a:endParaRPr>
                    </a:p>
                  </a:txBody>
                  <a:tcPr marL="5975" marR="5975" marT="5975" marB="0" vert="vert270" anchor="ctr"/>
                </a:tc>
                <a:tc>
                  <a:txBody>
                    <a:bodyPr/>
                    <a:lstStyle/>
                    <a:p>
                      <a:pPr algn="ctr" rtl="0" fontAlgn="ctr"/>
                      <a:r>
                        <a:rPr lang="es-MX" sz="1100" u="none" strike="noStrike" dirty="0">
                          <a:effectLst/>
                        </a:rPr>
                        <a:t>Año</a:t>
                      </a:r>
                      <a:endParaRPr lang="es-MX" sz="1100" b="0" i="0" u="none" strike="noStrike" dirty="0">
                        <a:solidFill>
                          <a:srgbClr val="000000"/>
                        </a:solidFill>
                        <a:effectLst/>
                        <a:latin typeface="Calibri" panose="020F0502020204030204" pitchFamily="34" charset="0"/>
                      </a:endParaRPr>
                    </a:p>
                  </a:txBody>
                  <a:tcPr marL="5975" marR="5975" marT="5975" marB="0" vert="vert270" anchor="ctr"/>
                </a:tc>
                <a:tc>
                  <a:txBody>
                    <a:bodyPr/>
                    <a:lstStyle/>
                    <a:p>
                      <a:pPr algn="ctr" rtl="0" fontAlgn="ctr"/>
                      <a:r>
                        <a:rPr lang="es-MX" sz="1100" u="none" strike="noStrike">
                          <a:effectLst/>
                        </a:rPr>
                        <a:t>Folio</a:t>
                      </a:r>
                      <a:endParaRPr lang="es-MX" sz="1100" b="0" i="0" u="none" strike="noStrike">
                        <a:solidFill>
                          <a:srgbClr val="000000"/>
                        </a:solidFill>
                        <a:effectLst/>
                        <a:latin typeface="Calibri" panose="020F0502020204030204" pitchFamily="34" charset="0"/>
                      </a:endParaRPr>
                    </a:p>
                  </a:txBody>
                  <a:tcPr marL="5975" marR="5975" marT="5975" marB="0" vert="vert270" anchor="ctr"/>
                </a:tc>
                <a:tc>
                  <a:txBody>
                    <a:bodyPr/>
                    <a:lstStyle/>
                    <a:p>
                      <a:pPr algn="ctr" rtl="0" fontAlgn="ctr"/>
                      <a:r>
                        <a:rPr lang="es-MX" sz="1100" u="none" strike="noStrike">
                          <a:effectLst/>
                        </a:rPr>
                        <a:t>Número del pedimento</a:t>
                      </a:r>
                      <a:endParaRPr lang="es-MX" sz="1100" b="0" i="0" u="none" strike="noStrike">
                        <a:solidFill>
                          <a:srgbClr val="000000"/>
                        </a:solidFill>
                        <a:effectLst/>
                        <a:latin typeface="Calibri" panose="020F0502020204030204" pitchFamily="34" charset="0"/>
                      </a:endParaRPr>
                    </a:p>
                  </a:txBody>
                  <a:tcPr marL="5975" marR="5975" marT="5975" marB="0" vert="vert270" anchor="ctr"/>
                </a:tc>
                <a:tc>
                  <a:txBody>
                    <a:bodyPr/>
                    <a:lstStyle/>
                    <a:p>
                      <a:pPr algn="ctr" rtl="0" fontAlgn="ctr"/>
                      <a:r>
                        <a:rPr lang="es-MX" sz="1100" u="none" strike="noStrike">
                          <a:effectLst/>
                        </a:rPr>
                        <a:t>Pedimento rectificado (Sí/No)</a:t>
                      </a:r>
                      <a:endParaRPr lang="es-MX" sz="1100" b="0" i="0" u="none" strike="noStrike">
                        <a:solidFill>
                          <a:srgbClr val="000000"/>
                        </a:solidFill>
                        <a:effectLst/>
                        <a:latin typeface="Calibri" panose="020F0502020204030204" pitchFamily="34" charset="0"/>
                      </a:endParaRPr>
                    </a:p>
                  </a:txBody>
                  <a:tcPr marL="5975" marR="5975" marT="5975" marB="0" vert="vert270" anchor="ctr"/>
                </a:tc>
                <a:tc>
                  <a:txBody>
                    <a:bodyPr/>
                    <a:lstStyle/>
                    <a:p>
                      <a:pPr algn="ctr" rtl="0" fontAlgn="ctr"/>
                      <a:r>
                        <a:rPr lang="es-MX" sz="1100" u="none" strike="noStrike">
                          <a:effectLst/>
                        </a:rPr>
                        <a:t>Secuencia / Partida</a:t>
                      </a:r>
                      <a:endParaRPr lang="es-MX" sz="1100" b="0" i="0" u="none" strike="noStrike">
                        <a:solidFill>
                          <a:srgbClr val="000000"/>
                        </a:solidFill>
                        <a:effectLst/>
                        <a:latin typeface="Calibri" panose="020F0502020204030204" pitchFamily="34" charset="0"/>
                      </a:endParaRPr>
                    </a:p>
                  </a:txBody>
                  <a:tcPr marL="5975" marR="5975" marT="5975" marB="0" vert="vert270" anchor="ctr"/>
                </a:tc>
                <a:tc>
                  <a:txBody>
                    <a:bodyPr/>
                    <a:lstStyle/>
                    <a:p>
                      <a:pPr algn="ctr" rtl="0" fontAlgn="ctr"/>
                      <a:r>
                        <a:rPr lang="es-MX" sz="1100" u="none" strike="noStrike">
                          <a:effectLst/>
                        </a:rPr>
                        <a:t>Fracción arancelaria</a:t>
                      </a:r>
                      <a:endParaRPr lang="es-MX" sz="1100" b="0" i="0" u="none" strike="noStrike">
                        <a:solidFill>
                          <a:srgbClr val="000000"/>
                        </a:solidFill>
                        <a:effectLst/>
                        <a:latin typeface="Calibri" panose="020F0502020204030204" pitchFamily="34" charset="0"/>
                      </a:endParaRPr>
                    </a:p>
                  </a:txBody>
                  <a:tcPr marL="5975" marR="5975" marT="5975" marB="0" vert="vert270" anchor="ctr"/>
                </a:tc>
                <a:tc>
                  <a:txBody>
                    <a:bodyPr/>
                    <a:lstStyle/>
                    <a:p>
                      <a:pPr algn="ctr" rtl="0" fontAlgn="ctr"/>
                      <a:r>
                        <a:rPr lang="es-MX" sz="1100" u="none" strike="noStrike">
                          <a:effectLst/>
                        </a:rPr>
                        <a:t>Descripción de la mercancía</a:t>
                      </a:r>
                      <a:endParaRPr lang="es-MX" sz="1100" b="0" i="0" u="none" strike="noStrike">
                        <a:solidFill>
                          <a:srgbClr val="000000"/>
                        </a:solidFill>
                        <a:effectLst/>
                        <a:latin typeface="Calibri" panose="020F0502020204030204" pitchFamily="34" charset="0"/>
                      </a:endParaRPr>
                    </a:p>
                  </a:txBody>
                  <a:tcPr marL="5975" marR="5975" marT="5975" marB="0" vert="vert270" anchor="ctr"/>
                </a:tc>
                <a:tc>
                  <a:txBody>
                    <a:bodyPr/>
                    <a:lstStyle/>
                    <a:p>
                      <a:pPr algn="ctr" rtl="0" fontAlgn="ctr"/>
                      <a:r>
                        <a:rPr lang="es-MX" sz="1100" u="none" strike="noStrike">
                          <a:effectLst/>
                        </a:rPr>
                        <a:t>Medidas /Tamaño /Modelo</a:t>
                      </a:r>
                      <a:endParaRPr lang="es-MX" sz="1100" b="0" i="0" u="none" strike="noStrike">
                        <a:solidFill>
                          <a:srgbClr val="000000"/>
                        </a:solidFill>
                        <a:effectLst/>
                        <a:latin typeface="Calibri" panose="020F0502020204030204" pitchFamily="34" charset="0"/>
                      </a:endParaRPr>
                    </a:p>
                  </a:txBody>
                  <a:tcPr marL="5975" marR="5975" marT="5975" marB="0" vert="vert270" anchor="ctr"/>
                </a:tc>
                <a:tc>
                  <a:txBody>
                    <a:bodyPr/>
                    <a:lstStyle/>
                    <a:p>
                      <a:pPr algn="ctr" rtl="0" fontAlgn="ctr"/>
                      <a:r>
                        <a:rPr lang="es-MX" sz="1100" u="none" strike="noStrike">
                          <a:effectLst/>
                        </a:rPr>
                        <a:t>Cantidad importada sobre la que se solicita la devolución</a:t>
                      </a:r>
                      <a:endParaRPr lang="es-MX" sz="1100" b="0" i="0" u="none" strike="noStrike">
                        <a:solidFill>
                          <a:srgbClr val="000000"/>
                        </a:solidFill>
                        <a:effectLst/>
                        <a:latin typeface="Calibri" panose="020F0502020204030204" pitchFamily="34" charset="0"/>
                      </a:endParaRPr>
                    </a:p>
                  </a:txBody>
                  <a:tcPr marL="5975" marR="5975" marT="5975" marB="0" vert="vert270" anchor="ctr"/>
                </a:tc>
                <a:tc>
                  <a:txBody>
                    <a:bodyPr/>
                    <a:lstStyle/>
                    <a:p>
                      <a:pPr algn="ctr" rtl="0" fontAlgn="ctr"/>
                      <a:r>
                        <a:rPr lang="es-MX" sz="1100" u="none" strike="noStrike">
                          <a:effectLst/>
                        </a:rPr>
                        <a:t>Unidad de medida comercial</a:t>
                      </a:r>
                      <a:endParaRPr lang="es-MX" sz="1100" b="0" i="0" u="none" strike="noStrike">
                        <a:solidFill>
                          <a:srgbClr val="000000"/>
                        </a:solidFill>
                        <a:effectLst/>
                        <a:latin typeface="Calibri" panose="020F0502020204030204" pitchFamily="34" charset="0"/>
                      </a:endParaRPr>
                    </a:p>
                  </a:txBody>
                  <a:tcPr marL="5975" marR="5975" marT="5975" marB="0" vert="vert270" anchor="ctr"/>
                </a:tc>
                <a:tc>
                  <a:txBody>
                    <a:bodyPr/>
                    <a:lstStyle/>
                    <a:p>
                      <a:pPr algn="ctr" rtl="0" fontAlgn="ctr"/>
                      <a:r>
                        <a:rPr lang="es-MX" sz="1100" u="none" strike="noStrike">
                          <a:effectLst/>
                        </a:rPr>
                        <a:t>Precio unitario</a:t>
                      </a:r>
                      <a:endParaRPr lang="es-MX" sz="1100" b="0" i="0" u="none" strike="noStrike">
                        <a:solidFill>
                          <a:srgbClr val="000000"/>
                        </a:solidFill>
                        <a:effectLst/>
                        <a:latin typeface="Calibri" panose="020F0502020204030204" pitchFamily="34" charset="0"/>
                      </a:endParaRPr>
                    </a:p>
                  </a:txBody>
                  <a:tcPr marL="5975" marR="5975" marT="5975" marB="0" vert="vert270" anchor="ctr"/>
                </a:tc>
                <a:tc>
                  <a:txBody>
                    <a:bodyPr/>
                    <a:lstStyle/>
                    <a:p>
                      <a:pPr algn="ctr" rtl="0" fontAlgn="ctr"/>
                      <a:r>
                        <a:rPr lang="es-MX" sz="1100" u="none" strike="noStrike">
                          <a:effectLst/>
                        </a:rPr>
                        <a:t>Número del pedimento</a:t>
                      </a:r>
                      <a:endParaRPr lang="es-MX" sz="1100" b="0" i="0" u="none" strike="noStrike">
                        <a:solidFill>
                          <a:srgbClr val="000000"/>
                        </a:solidFill>
                        <a:effectLst/>
                        <a:latin typeface="Calibri" panose="020F0502020204030204" pitchFamily="34" charset="0"/>
                      </a:endParaRPr>
                    </a:p>
                  </a:txBody>
                  <a:tcPr marL="5975" marR="5975" marT="5975" marB="0" vert="vert270" anchor="ctr"/>
                </a:tc>
                <a:tc>
                  <a:txBody>
                    <a:bodyPr/>
                    <a:lstStyle/>
                    <a:p>
                      <a:pPr algn="ctr" rtl="0" fontAlgn="ctr"/>
                      <a:r>
                        <a:rPr lang="es-MX" sz="1100" u="none" strike="noStrike">
                          <a:effectLst/>
                        </a:rPr>
                        <a:t>Pedimento rectificado (Sí/No)</a:t>
                      </a:r>
                      <a:endParaRPr lang="es-MX" sz="1100" b="0" i="0" u="none" strike="noStrike">
                        <a:solidFill>
                          <a:srgbClr val="000000"/>
                        </a:solidFill>
                        <a:effectLst/>
                        <a:latin typeface="Calibri" panose="020F0502020204030204" pitchFamily="34" charset="0"/>
                      </a:endParaRPr>
                    </a:p>
                  </a:txBody>
                  <a:tcPr marL="5975" marR="5975" marT="5975" marB="0" vert="vert270" anchor="ctr"/>
                </a:tc>
                <a:tc>
                  <a:txBody>
                    <a:bodyPr/>
                    <a:lstStyle/>
                    <a:p>
                      <a:pPr algn="ctr" rtl="0" fontAlgn="ctr"/>
                      <a:r>
                        <a:rPr lang="es-MX" sz="1100" u="none" strike="noStrike">
                          <a:effectLst/>
                        </a:rPr>
                        <a:t>Secuencia / Partida</a:t>
                      </a:r>
                      <a:endParaRPr lang="es-MX" sz="1100" b="0" i="0" u="none" strike="noStrike">
                        <a:solidFill>
                          <a:srgbClr val="000000"/>
                        </a:solidFill>
                        <a:effectLst/>
                        <a:latin typeface="Calibri" panose="020F0502020204030204" pitchFamily="34" charset="0"/>
                      </a:endParaRPr>
                    </a:p>
                  </a:txBody>
                  <a:tcPr marL="5975" marR="5975" marT="5975" marB="0" vert="vert270" anchor="ctr"/>
                </a:tc>
                <a:tc>
                  <a:txBody>
                    <a:bodyPr/>
                    <a:lstStyle/>
                    <a:p>
                      <a:pPr algn="ctr" rtl="0" fontAlgn="ctr"/>
                      <a:r>
                        <a:rPr lang="es-MX" sz="1100" u="none" strike="noStrike">
                          <a:effectLst/>
                        </a:rPr>
                        <a:t>Fracción arancelaria</a:t>
                      </a:r>
                      <a:endParaRPr lang="es-MX" sz="1100" b="0" i="0" u="none" strike="noStrike">
                        <a:solidFill>
                          <a:srgbClr val="000000"/>
                        </a:solidFill>
                        <a:effectLst/>
                        <a:latin typeface="Calibri" panose="020F0502020204030204" pitchFamily="34" charset="0"/>
                      </a:endParaRPr>
                    </a:p>
                  </a:txBody>
                  <a:tcPr marL="5975" marR="5975" marT="5975" marB="0" vert="vert270" anchor="ctr"/>
                </a:tc>
                <a:tc>
                  <a:txBody>
                    <a:bodyPr/>
                    <a:lstStyle/>
                    <a:p>
                      <a:pPr algn="ctr" rtl="0" fontAlgn="ctr"/>
                      <a:r>
                        <a:rPr lang="es-MX" sz="1100" u="none" strike="noStrike">
                          <a:effectLst/>
                        </a:rPr>
                        <a:t>Descripción de la mercancía</a:t>
                      </a:r>
                      <a:endParaRPr lang="es-MX" sz="1100" b="0" i="0" u="none" strike="noStrike">
                        <a:solidFill>
                          <a:srgbClr val="000000"/>
                        </a:solidFill>
                        <a:effectLst/>
                        <a:latin typeface="Calibri" panose="020F0502020204030204" pitchFamily="34" charset="0"/>
                      </a:endParaRPr>
                    </a:p>
                  </a:txBody>
                  <a:tcPr marL="5975" marR="5975" marT="5975" marB="0" vert="vert270" anchor="ctr"/>
                </a:tc>
                <a:tc>
                  <a:txBody>
                    <a:bodyPr/>
                    <a:lstStyle/>
                    <a:p>
                      <a:pPr algn="ctr" rtl="0" fontAlgn="ctr"/>
                      <a:r>
                        <a:rPr lang="es-MX" sz="1100" u="none" strike="noStrike">
                          <a:effectLst/>
                        </a:rPr>
                        <a:t>Medidas /Tamaño /Modelo</a:t>
                      </a:r>
                      <a:endParaRPr lang="es-MX" sz="1100" b="0" i="0" u="none" strike="noStrike">
                        <a:solidFill>
                          <a:srgbClr val="000000"/>
                        </a:solidFill>
                        <a:effectLst/>
                        <a:latin typeface="Calibri" panose="020F0502020204030204" pitchFamily="34" charset="0"/>
                      </a:endParaRPr>
                    </a:p>
                  </a:txBody>
                  <a:tcPr marL="5975" marR="5975" marT="5975" marB="0" vert="vert270" anchor="ctr"/>
                </a:tc>
                <a:tc>
                  <a:txBody>
                    <a:bodyPr/>
                    <a:lstStyle/>
                    <a:p>
                      <a:pPr algn="ctr" rtl="0" fontAlgn="ctr"/>
                      <a:r>
                        <a:rPr lang="es-MX" sz="1100" u="none" strike="noStrike">
                          <a:effectLst/>
                        </a:rPr>
                        <a:t>Cantidad exportada sobre la que se solicita la devolución</a:t>
                      </a:r>
                      <a:endParaRPr lang="es-MX" sz="1100" b="0" i="0" u="none" strike="noStrike">
                        <a:solidFill>
                          <a:srgbClr val="000000"/>
                        </a:solidFill>
                        <a:effectLst/>
                        <a:latin typeface="Calibri" panose="020F0502020204030204" pitchFamily="34" charset="0"/>
                      </a:endParaRPr>
                    </a:p>
                  </a:txBody>
                  <a:tcPr marL="5975" marR="5975" marT="5975" marB="0" vert="vert270" anchor="ctr"/>
                </a:tc>
                <a:tc>
                  <a:txBody>
                    <a:bodyPr/>
                    <a:lstStyle/>
                    <a:p>
                      <a:pPr algn="ctr" rtl="0" fontAlgn="ctr"/>
                      <a:r>
                        <a:rPr lang="es-MX" sz="1100" u="none" strike="noStrike" dirty="0">
                          <a:effectLst/>
                        </a:rPr>
                        <a:t>Unidad de medida comercial</a:t>
                      </a:r>
                      <a:endParaRPr lang="es-MX" sz="1100" b="0" i="0" u="none" strike="noStrike" dirty="0">
                        <a:solidFill>
                          <a:srgbClr val="000000"/>
                        </a:solidFill>
                        <a:effectLst/>
                        <a:latin typeface="Calibri" panose="020F0502020204030204" pitchFamily="34" charset="0"/>
                      </a:endParaRPr>
                    </a:p>
                  </a:txBody>
                  <a:tcPr marL="5975" marR="5975" marT="5975" marB="0" vert="vert270" anchor="ctr"/>
                </a:tc>
                <a:tc>
                  <a:txBody>
                    <a:bodyPr/>
                    <a:lstStyle/>
                    <a:p>
                      <a:pPr algn="ctr" rtl="0" fontAlgn="ctr"/>
                      <a:r>
                        <a:rPr lang="es-MX" sz="1100" u="none" strike="noStrike">
                          <a:effectLst/>
                        </a:rPr>
                        <a:t>Precio unitario</a:t>
                      </a:r>
                      <a:endParaRPr lang="es-MX" sz="1100" b="0" i="0" u="none" strike="noStrike">
                        <a:solidFill>
                          <a:srgbClr val="000000"/>
                        </a:solidFill>
                        <a:effectLst/>
                        <a:latin typeface="Calibri" panose="020F0502020204030204" pitchFamily="34" charset="0"/>
                      </a:endParaRPr>
                    </a:p>
                  </a:txBody>
                  <a:tcPr marL="5975" marR="5975" marT="5975" marB="0" vert="vert270" anchor="ctr"/>
                </a:tc>
                <a:tc>
                  <a:txBody>
                    <a:bodyPr/>
                    <a:lstStyle/>
                    <a:p>
                      <a:pPr algn="ctr" rtl="0" fontAlgn="ctr"/>
                      <a:r>
                        <a:rPr lang="es-MX" sz="1100" b="1" u="none" strike="noStrike" dirty="0">
                          <a:solidFill>
                            <a:srgbClr val="FF0000"/>
                          </a:solidFill>
                          <a:effectLst/>
                        </a:rPr>
                        <a:t>Monto a devolver en moneda nacional</a:t>
                      </a:r>
                      <a:endParaRPr lang="es-MX" sz="1100" b="1" i="0" u="none" strike="noStrike" dirty="0">
                        <a:solidFill>
                          <a:srgbClr val="FF0000"/>
                        </a:solidFill>
                        <a:effectLst/>
                        <a:latin typeface="Calibri" panose="020F0502020204030204" pitchFamily="34" charset="0"/>
                      </a:endParaRPr>
                    </a:p>
                  </a:txBody>
                  <a:tcPr marL="5975" marR="5975" marT="5975" marB="0" vert="vert270" anchor="ctr"/>
                </a:tc>
                <a:extLst>
                  <a:ext uri="{0D108BD9-81ED-4DB2-BD59-A6C34878D82A}">
                    <a16:rowId xmlns:a16="http://schemas.microsoft.com/office/drawing/2014/main" val="3668145310"/>
                  </a:ext>
                </a:extLst>
              </a:tr>
              <a:tr h="178151">
                <a:tc>
                  <a:txBody>
                    <a:bodyPr/>
                    <a:lstStyle/>
                    <a:p>
                      <a:pPr algn="ctr" rtl="0" fontAlgn="ctr"/>
                      <a:r>
                        <a:rPr lang="es-MX" sz="1100" u="none" strike="noStrike">
                          <a:effectLst/>
                        </a:rPr>
                        <a:t> </a:t>
                      </a:r>
                      <a:endParaRPr lang="es-MX" sz="1100" b="1" i="0" u="none" strike="noStrike">
                        <a:solidFill>
                          <a:srgbClr val="FFFFFF"/>
                        </a:solidFill>
                        <a:effectLst/>
                        <a:latin typeface="Calibri" panose="020F0502020204030204" pitchFamily="34" charset="0"/>
                      </a:endParaRPr>
                    </a:p>
                  </a:txBody>
                  <a:tcPr marL="5975" marR="5975" marT="5975" marB="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5975" marR="5975" marT="5975" marB="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5975" marR="5975" marT="5975" marB="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5975" marR="5975" marT="5975" marB="0" anchor="ctr"/>
                </a:tc>
                <a:tc>
                  <a:txBody>
                    <a:bodyPr/>
                    <a:lstStyle/>
                    <a:p>
                      <a:pPr algn="ctr" rtl="0" fontAlgn="ctr"/>
                      <a:r>
                        <a:rPr lang="es-MX" sz="1100" u="none" strike="noStrike" dirty="0">
                          <a:effectLst/>
                        </a:rPr>
                        <a:t> </a:t>
                      </a:r>
                      <a:endParaRPr lang="es-MX" sz="1100" b="0" i="0" u="none" strike="noStrike" dirty="0">
                        <a:solidFill>
                          <a:srgbClr val="000000"/>
                        </a:solidFill>
                        <a:effectLst/>
                        <a:latin typeface="Calibri" panose="020F0502020204030204" pitchFamily="34" charset="0"/>
                      </a:endParaRPr>
                    </a:p>
                  </a:txBody>
                  <a:tcPr marL="5975" marR="5975" marT="5975" marB="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5975" marR="5975" marT="5975" marB="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5975" marR="5975" marT="5975" marB="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5975" marR="5975" marT="5975" marB="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5975" marR="5975" marT="5975" marB="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5975" marR="5975" marT="5975" marB="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5975" marR="5975" marT="5975" marB="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5975" marR="5975" marT="5975" marB="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5975" marR="5975" marT="5975" marB="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5975" marR="5975" marT="5975" marB="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5975" marR="5975" marT="5975" marB="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5975" marR="5975" marT="5975" marB="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5975" marR="5975" marT="5975" marB="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5975" marR="5975" marT="5975" marB="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5975" marR="5975" marT="5975" marB="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5975" marR="5975" marT="5975" marB="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5975" marR="5975" marT="5975" marB="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5975" marR="5975" marT="5975" marB="0" anchor="ctr"/>
                </a:tc>
                <a:extLst>
                  <a:ext uri="{0D108BD9-81ED-4DB2-BD59-A6C34878D82A}">
                    <a16:rowId xmlns:a16="http://schemas.microsoft.com/office/drawing/2014/main" val="4265676252"/>
                  </a:ext>
                </a:extLst>
              </a:tr>
              <a:tr h="269101">
                <a:tc gridSpan="22">
                  <a:txBody>
                    <a:bodyPr/>
                    <a:lstStyle/>
                    <a:p>
                      <a:pPr algn="ctr" rtl="0" fontAlgn="ctr"/>
                      <a:r>
                        <a:rPr lang="es-MX" sz="1100" b="1" u="none" strike="noStrike" dirty="0">
                          <a:effectLst/>
                        </a:rPr>
                        <a:t>Consideraciones Generales para el llenado.</a:t>
                      </a:r>
                      <a:endParaRPr lang="es-MX" sz="1100" b="1" i="0" u="none" strike="noStrike" dirty="0">
                        <a:solidFill>
                          <a:srgbClr val="FFFFFF"/>
                        </a:solidFill>
                        <a:effectLst/>
                        <a:latin typeface="Calibri" panose="020F0502020204030204" pitchFamily="34" charset="0"/>
                      </a:endParaRPr>
                    </a:p>
                  </a:txBody>
                  <a:tcPr marL="5975" marR="5975" marT="5975"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695842078"/>
                  </a:ext>
                </a:extLst>
              </a:tr>
              <a:tr h="269101">
                <a:tc gridSpan="22">
                  <a:txBody>
                    <a:bodyPr/>
                    <a:lstStyle/>
                    <a:p>
                      <a:pPr algn="just" rtl="0" fontAlgn="ctr"/>
                      <a:r>
                        <a:rPr lang="es-MX" sz="1100" u="none" strike="noStrike">
                          <a:effectLst/>
                        </a:rPr>
                        <a:t>1.Las celdas no deberán combinarse, ni quedar vacías, es decir, por cada pedimento de importación se deberá correlacionar el pedimento de exportación y viceversa.</a:t>
                      </a:r>
                      <a:endParaRPr lang="es-MX" sz="1100" b="0" i="0" u="none" strike="noStrike">
                        <a:solidFill>
                          <a:srgbClr val="000000"/>
                        </a:solidFill>
                        <a:effectLst/>
                        <a:latin typeface="+mj-lt"/>
                      </a:endParaRPr>
                    </a:p>
                  </a:txBody>
                  <a:tcPr marL="5975" marR="5975" marT="5975"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872516755"/>
                  </a:ext>
                </a:extLst>
              </a:tr>
              <a:tr h="269101">
                <a:tc gridSpan="22">
                  <a:txBody>
                    <a:bodyPr/>
                    <a:lstStyle/>
                    <a:p>
                      <a:pPr algn="just" rtl="0" fontAlgn="ctr"/>
                      <a:r>
                        <a:rPr lang="es-MX" sz="1100" u="none" strike="noStrike">
                          <a:effectLst/>
                        </a:rPr>
                        <a:t>2.Los pedimentos de importación y de exportación deben señalarse a 15 dígitos atendiendo a lo señalado por Anexo 22 de las Reglas del SAT. </a:t>
                      </a:r>
                      <a:endParaRPr lang="es-MX" sz="1100" b="0" i="0" u="none" strike="noStrike">
                        <a:solidFill>
                          <a:srgbClr val="000000"/>
                        </a:solidFill>
                        <a:effectLst/>
                        <a:latin typeface="+mj-lt"/>
                      </a:endParaRPr>
                    </a:p>
                  </a:txBody>
                  <a:tcPr marL="5975" marR="5975" marT="5975"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882308013"/>
                  </a:ext>
                </a:extLst>
              </a:tr>
              <a:tr h="352918">
                <a:tc gridSpan="22">
                  <a:txBody>
                    <a:bodyPr/>
                    <a:lstStyle/>
                    <a:p>
                      <a:pPr algn="just" rtl="0" fontAlgn="ctr"/>
                      <a:r>
                        <a:rPr lang="es-MX" sz="1100" u="none" strike="noStrike" dirty="0">
                          <a:effectLst/>
                        </a:rPr>
                        <a:t>3.“Pedimento rectificado”, </a:t>
                      </a:r>
                      <a:r>
                        <a:rPr lang="es-MX" sz="1100" u="none" strike="noStrike" dirty="0" smtClean="0">
                          <a:effectLst/>
                        </a:rPr>
                        <a:t>el </a:t>
                      </a:r>
                      <a:r>
                        <a:rPr lang="es-MX" sz="1100" u="none" strike="noStrike" dirty="0">
                          <a:effectLst/>
                        </a:rPr>
                        <a:t>solicitante deberá señalar si el pedimento fue rectificado, se solicita indicar “Sí” o “No”, y en su caso, proporcionar la información solicitada en la tabla, conforme a su última rectificación.</a:t>
                      </a:r>
                      <a:endParaRPr lang="es-MX" sz="1100" b="0" i="0" u="none" strike="noStrike" dirty="0">
                        <a:solidFill>
                          <a:srgbClr val="000000"/>
                        </a:solidFill>
                        <a:effectLst/>
                        <a:latin typeface="+mj-lt"/>
                      </a:endParaRPr>
                    </a:p>
                  </a:txBody>
                  <a:tcPr marL="5975" marR="5975" marT="5975"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761214588"/>
                  </a:ext>
                </a:extLst>
              </a:tr>
              <a:tr h="269101">
                <a:tc gridSpan="22">
                  <a:txBody>
                    <a:bodyPr/>
                    <a:lstStyle/>
                    <a:p>
                      <a:pPr algn="just" rtl="0" fontAlgn="ctr"/>
                      <a:r>
                        <a:rPr lang="es-MX" sz="1100" u="none" strike="noStrike">
                          <a:effectLst/>
                        </a:rPr>
                        <a:t>4.Secuencia/Partida, únicamente se deberá indicar una secuencia por celda. </a:t>
                      </a:r>
                      <a:endParaRPr lang="es-MX" sz="1100" b="0" i="0" u="none" strike="noStrike">
                        <a:solidFill>
                          <a:srgbClr val="000000"/>
                        </a:solidFill>
                        <a:effectLst/>
                        <a:latin typeface="+mj-lt"/>
                      </a:endParaRPr>
                    </a:p>
                  </a:txBody>
                  <a:tcPr marL="5975" marR="5975" marT="5975"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161978816"/>
                  </a:ext>
                </a:extLst>
              </a:tr>
              <a:tr h="269101">
                <a:tc gridSpan="22">
                  <a:txBody>
                    <a:bodyPr/>
                    <a:lstStyle/>
                    <a:p>
                      <a:pPr algn="just" rtl="0" fontAlgn="ctr"/>
                      <a:r>
                        <a:rPr lang="es-MX" sz="1100" u="none" strike="noStrike">
                          <a:effectLst/>
                        </a:rPr>
                        <a:t>5.Las fracciones arancelarias deben señalarse a 8 dígitos de conformidad con la Ley de los Impuestos Generales de Importación y de Exportación. </a:t>
                      </a:r>
                      <a:endParaRPr lang="es-MX" sz="1100" b="0" i="0" u="none" strike="noStrike">
                        <a:solidFill>
                          <a:srgbClr val="000000"/>
                        </a:solidFill>
                        <a:effectLst/>
                        <a:latin typeface="+mj-lt"/>
                      </a:endParaRPr>
                    </a:p>
                  </a:txBody>
                  <a:tcPr marL="5975" marR="5975" marT="5975"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540614796"/>
                  </a:ext>
                </a:extLst>
              </a:tr>
              <a:tr h="352918">
                <a:tc gridSpan="22">
                  <a:txBody>
                    <a:bodyPr/>
                    <a:lstStyle/>
                    <a:p>
                      <a:pPr algn="just" rtl="0" fontAlgn="ctr"/>
                      <a:r>
                        <a:rPr lang="es-MX" sz="1100" u="none" strike="noStrike">
                          <a:effectLst/>
                        </a:rPr>
                        <a:t>6.Unidad de medida comercial, deberá señalarse la descripción de la misma, conforme al apéndice 7 del Anexo 22 de las Reglas del SAT. En caso de que la unidad de medida comercial sea diferente en la importación y la exportación se deberá señalar, en el escrito libre, el factor de conversión, es decir, la equivalencia entre una unidad de medida y la otra.</a:t>
                      </a:r>
                      <a:endParaRPr lang="es-MX" sz="1100" b="0" i="0" u="none" strike="noStrike">
                        <a:solidFill>
                          <a:srgbClr val="000000"/>
                        </a:solidFill>
                        <a:effectLst/>
                        <a:latin typeface="+mj-lt"/>
                      </a:endParaRPr>
                    </a:p>
                  </a:txBody>
                  <a:tcPr marL="5975" marR="5975" marT="5975"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937505990"/>
                  </a:ext>
                </a:extLst>
              </a:tr>
              <a:tr h="269101">
                <a:tc gridSpan="22">
                  <a:txBody>
                    <a:bodyPr/>
                    <a:lstStyle/>
                    <a:p>
                      <a:pPr algn="just" rtl="0" fontAlgn="ctr"/>
                      <a:r>
                        <a:rPr lang="es-MX" sz="1100" u="none" strike="noStrike" dirty="0">
                          <a:effectLst/>
                        </a:rPr>
                        <a:t>7.Monto a devolver en moneda nacional, indicar el monto solicitado para cada pedimento y secuencia.</a:t>
                      </a:r>
                      <a:endParaRPr lang="es-MX" sz="1100" b="0" i="0" u="none" strike="noStrike" dirty="0">
                        <a:solidFill>
                          <a:srgbClr val="000000"/>
                        </a:solidFill>
                        <a:effectLst/>
                        <a:latin typeface="+mj-lt"/>
                      </a:endParaRPr>
                    </a:p>
                  </a:txBody>
                  <a:tcPr marL="5975" marR="5975" marT="5975"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31219942"/>
                  </a:ext>
                </a:extLst>
              </a:tr>
            </a:tbl>
          </a:graphicData>
        </a:graphic>
      </p:graphicFrame>
      <p:sp>
        <p:nvSpPr>
          <p:cNvPr id="14" name="CuadroTexto 13"/>
          <p:cNvSpPr txBox="1"/>
          <p:nvPr/>
        </p:nvSpPr>
        <p:spPr>
          <a:xfrm>
            <a:off x="8773886" y="642257"/>
            <a:ext cx="1994457" cy="369332"/>
          </a:xfrm>
          <a:prstGeom prst="rect">
            <a:avLst/>
          </a:prstGeom>
          <a:noFill/>
        </p:spPr>
        <p:txBody>
          <a:bodyPr wrap="none" rtlCol="0">
            <a:spAutoFit/>
          </a:bodyPr>
          <a:lstStyle/>
          <a:p>
            <a:r>
              <a:rPr lang="es-MX" dirty="0" smtClean="0">
                <a:latin typeface="Montserrat" panose="00000500000000000000" pitchFamily="2" charset="0"/>
              </a:rPr>
              <a:t>Guía de usuario</a:t>
            </a:r>
            <a:endParaRPr lang="es-MX" dirty="0">
              <a:latin typeface="Montserrat" panose="00000500000000000000" pitchFamily="2" charset="0"/>
            </a:endParaRPr>
          </a:p>
        </p:txBody>
      </p:sp>
    </p:spTree>
    <p:extLst>
      <p:ext uri="{BB962C8B-B14F-4D97-AF65-F5344CB8AC3E}">
        <p14:creationId xmlns:p14="http://schemas.microsoft.com/office/powerpoint/2010/main" val="2243689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9648" t="7311" r="74353" b="86706"/>
          <a:stretch/>
        </p:blipFill>
        <p:spPr bwMode="auto">
          <a:xfrm>
            <a:off x="495904" y="202867"/>
            <a:ext cx="1692125" cy="813770"/>
          </a:xfrm>
          <a:prstGeom prst="rect">
            <a:avLst/>
          </a:prstGeom>
          <a:ln>
            <a:noFill/>
          </a:ln>
          <a:extLst>
            <a:ext uri="{53640926-AAD7-44D8-BBD7-CCE9431645EC}">
              <a14:shadowObscured xmlns:a14="http://schemas.microsoft.com/office/drawing/2010/main"/>
            </a:ext>
          </a:extLst>
        </p:spPr>
      </p:pic>
      <p:cxnSp>
        <p:nvCxnSpPr>
          <p:cNvPr id="5" name="Conector recto 4"/>
          <p:cNvCxnSpPr/>
          <p:nvPr/>
        </p:nvCxnSpPr>
        <p:spPr>
          <a:xfrm flipV="1">
            <a:off x="0" y="1257677"/>
            <a:ext cx="7019259" cy="21266"/>
          </a:xfrm>
          <a:prstGeom prst="line">
            <a:avLst/>
          </a:prstGeom>
          <a:ln>
            <a:solidFill>
              <a:srgbClr val="9A4050"/>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flipV="1">
            <a:off x="7019259" y="0"/>
            <a:ext cx="1221227" cy="1257677"/>
          </a:xfrm>
          <a:prstGeom prst="line">
            <a:avLst/>
          </a:prstGeom>
          <a:ln>
            <a:solidFill>
              <a:srgbClr val="9A4050"/>
            </a:solidFill>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2188029" y="520538"/>
            <a:ext cx="4112989" cy="461665"/>
          </a:xfrm>
          <a:prstGeom prst="rect">
            <a:avLst/>
          </a:prstGeom>
          <a:noFill/>
        </p:spPr>
        <p:txBody>
          <a:bodyPr wrap="square" rtlCol="0">
            <a:spAutoFit/>
          </a:bodyPr>
          <a:lstStyle/>
          <a:p>
            <a:pPr algn="r"/>
            <a:r>
              <a:rPr lang="es-MX" sz="1200" dirty="0" smtClean="0">
                <a:solidFill>
                  <a:srgbClr val="9A4050"/>
                </a:solidFill>
                <a:latin typeface="Montserrat" panose="00000500000000000000" pitchFamily="50" charset="0"/>
                <a:cs typeface="Times New Roman" panose="02020603050405020304" pitchFamily="18" charset="0"/>
              </a:rPr>
              <a:t>SUBSECRETARÍA DE INDUSTRIA Y COMERCIO</a:t>
            </a:r>
          </a:p>
          <a:p>
            <a:pPr algn="r"/>
            <a:r>
              <a:rPr lang="es-MX" sz="1200" b="1" dirty="0" smtClean="0">
                <a:solidFill>
                  <a:srgbClr val="9A4050"/>
                </a:solidFill>
                <a:latin typeface="Montserrat" panose="00000500000000000000" pitchFamily="50" charset="0"/>
                <a:cs typeface="Times New Roman" panose="02020603050405020304" pitchFamily="18" charset="0"/>
              </a:rPr>
              <a:t>DIRECCIÓN GENERAL DE COMERCIO EXTERIOR</a:t>
            </a:r>
          </a:p>
        </p:txBody>
      </p:sp>
      <p:pic>
        <p:nvPicPr>
          <p:cNvPr id="10" name="Imagen 9"/>
          <p:cNvPicPr/>
          <p:nvPr/>
        </p:nvPicPr>
        <p:blipFill rotWithShape="1">
          <a:blip r:embed="rId4" cstate="print">
            <a:extLst>
              <a:ext uri="{28A0092B-C50C-407E-A947-70E740481C1C}">
                <a14:useLocalDpi xmlns:a14="http://schemas.microsoft.com/office/drawing/2010/main" val="0"/>
              </a:ext>
            </a:extLst>
          </a:blip>
          <a:srcRect t="53462" r="38324" b="-752"/>
          <a:stretch/>
        </p:blipFill>
        <p:spPr bwMode="auto">
          <a:xfrm>
            <a:off x="0" y="2138297"/>
            <a:ext cx="4810125" cy="4743450"/>
          </a:xfrm>
          <a:prstGeom prst="rect">
            <a:avLst/>
          </a:prstGeom>
          <a:ln>
            <a:noFill/>
          </a:ln>
          <a:extLst>
            <a:ext uri="{53640926-AAD7-44D8-BBD7-CCE9431645EC}">
              <a14:shadowObscured xmlns:a14="http://schemas.microsoft.com/office/drawing/2010/main"/>
            </a:ext>
          </a:extLst>
        </p:spPr>
      </p:pic>
      <p:sp>
        <p:nvSpPr>
          <p:cNvPr id="8" name="CuadroTexto 7"/>
          <p:cNvSpPr txBox="1"/>
          <p:nvPr/>
        </p:nvSpPr>
        <p:spPr>
          <a:xfrm>
            <a:off x="2188029" y="520538"/>
            <a:ext cx="4112989"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srgbClr val="9A4050"/>
                </a:solidFill>
                <a:effectLst/>
                <a:uLnTx/>
                <a:uFillTx/>
                <a:latin typeface="Montserrat" panose="00000500000000000000" pitchFamily="50" charset="0"/>
                <a:ea typeface="+mn-ea"/>
                <a:cs typeface="Times New Roman" panose="02020603050405020304" pitchFamily="18" charset="0"/>
              </a:rPr>
              <a:t>SUBSECRETARÍA DE INDUSTRIA Y COMERCIO</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smtClean="0">
                <a:ln>
                  <a:noFill/>
                </a:ln>
                <a:solidFill>
                  <a:srgbClr val="9A4050"/>
                </a:solidFill>
                <a:effectLst/>
                <a:uLnTx/>
                <a:uFillTx/>
                <a:latin typeface="Montserrat" panose="00000500000000000000" pitchFamily="50" charset="0"/>
                <a:ea typeface="+mn-ea"/>
                <a:cs typeface="Times New Roman" panose="02020603050405020304" pitchFamily="18" charset="0"/>
              </a:rPr>
              <a:t>DIRECCIÓN GENERAL DE COMERCIO EXTERIOR</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MX" sz="1200" b="1" i="0" u="none" strike="noStrike" kern="1200" cap="none" spc="0" normalizeH="0" baseline="0" noProof="0" dirty="0" smtClean="0">
              <a:ln>
                <a:noFill/>
              </a:ln>
              <a:solidFill>
                <a:srgbClr val="9A4050"/>
              </a:solidFill>
              <a:effectLst/>
              <a:uLnTx/>
              <a:uFillTx/>
              <a:latin typeface="Montserrat" panose="00000500000000000000" pitchFamily="50" charset="0"/>
              <a:ea typeface="+mn-ea"/>
              <a:cs typeface="Times New Roman" panose="02020603050405020304" pitchFamily="18" charset="0"/>
            </a:endParaRPr>
          </a:p>
        </p:txBody>
      </p:sp>
      <p:sp>
        <p:nvSpPr>
          <p:cNvPr id="2" name="CuadroTexto 1"/>
          <p:cNvSpPr txBox="1"/>
          <p:nvPr/>
        </p:nvSpPr>
        <p:spPr>
          <a:xfrm>
            <a:off x="410178" y="1383023"/>
            <a:ext cx="11162697" cy="387286"/>
          </a:xfrm>
          <a:prstGeom prst="rect">
            <a:avLst/>
          </a:prstGeom>
          <a:noFill/>
        </p:spPr>
        <p:txBody>
          <a:bodyPr wrap="square" lIns="0" tIns="0" rIns="0" bIns="0" rtlCol="0">
            <a:spAutoFit/>
          </a:bodyPr>
          <a:lstStyle>
            <a:defPPr>
              <a:defRPr lang="es-MX"/>
            </a:defPPr>
            <a:lvl1pPr marR="0" lvl="0" indent="0" algn="ctr" fontAlgn="auto">
              <a:lnSpc>
                <a:spcPts val="1500"/>
              </a:lnSpc>
              <a:spcBef>
                <a:spcPts val="0"/>
              </a:spcBef>
              <a:spcAft>
                <a:spcPts val="0"/>
              </a:spcAft>
              <a:buClrTx/>
              <a:buSzTx/>
              <a:buFontTx/>
              <a:buNone/>
              <a:tabLst/>
              <a:defRPr sz="1100">
                <a:solidFill>
                  <a:prstClr val="black">
                    <a:lumMod val="75000"/>
                    <a:lumOff val="25000"/>
                  </a:prstClr>
                </a:solidFill>
                <a:latin typeface="Calibri Light" panose="020F0302020204030204" pitchFamily="34" charset="0"/>
                <a:cs typeface="Calibri Light" panose="020F0302020204030204" pitchFamily="34" charset="0"/>
              </a:defRPr>
            </a:lvl1pPr>
          </a:lstStyle>
          <a:p>
            <a:pPr algn="just"/>
            <a:r>
              <a:rPr lang="es-MX" sz="1500" dirty="0" smtClean="0">
                <a:latin typeface="Montserrat" panose="00000500000000000000" pitchFamily="2" charset="0"/>
              </a:rPr>
              <a:t>Orientación sobre el correcto llenado de la información del formato en Excel (archivo XLS) disponible en el sitio </a:t>
            </a:r>
            <a:r>
              <a:rPr lang="es-MX" sz="1500" dirty="0" smtClean="0">
                <a:latin typeface="Montserrat" panose="00000500000000000000" pitchFamily="2" charset="0"/>
                <a:hlinkClick r:id="rId5"/>
              </a:rPr>
              <a:t>www.snice.gob.mx</a:t>
            </a:r>
            <a:r>
              <a:rPr lang="es-MX" sz="1500" dirty="0" smtClean="0">
                <a:latin typeface="Montserrat" panose="00000500000000000000" pitchFamily="2" charset="0"/>
              </a:rPr>
              <a:t>:</a:t>
            </a:r>
          </a:p>
        </p:txBody>
      </p:sp>
      <p:sp>
        <p:nvSpPr>
          <p:cNvPr id="16" name="Rectángulo 15"/>
          <p:cNvSpPr/>
          <p:nvPr/>
        </p:nvSpPr>
        <p:spPr>
          <a:xfrm>
            <a:off x="410178" y="1922556"/>
            <a:ext cx="10908635" cy="198388"/>
          </a:xfrm>
          <a:prstGeom prst="rect">
            <a:avLst/>
          </a:prstGeom>
          <a:noFill/>
        </p:spPr>
        <p:txBody>
          <a:bodyPr wrap="square" lIns="0" tIns="0" rIns="0" bIns="0" rtlCol="0">
            <a:spAutoFit/>
          </a:bodyPr>
          <a:lstStyle/>
          <a:p>
            <a:pPr algn="just">
              <a:lnSpc>
                <a:spcPts val="1500"/>
              </a:lnSpc>
            </a:pPr>
            <a:r>
              <a:rPr lang="es-MX" sz="1600" b="1" u="sng" dirty="0" smtClean="0">
                <a:solidFill>
                  <a:prstClr val="black">
                    <a:lumMod val="75000"/>
                    <a:lumOff val="25000"/>
                  </a:prstClr>
                </a:solidFill>
                <a:latin typeface="Calibri Light" panose="020F0302020204030204" pitchFamily="34" charset="0"/>
                <a:cs typeface="Calibri Light" panose="020F0302020204030204" pitchFamily="34" charset="0"/>
              </a:rPr>
              <a:t>Para mercancías o insumos incorporados a mercancías de exportación:</a:t>
            </a:r>
          </a:p>
        </p:txBody>
      </p:sp>
      <p:graphicFrame>
        <p:nvGraphicFramePr>
          <p:cNvPr id="3" name="Tabla 2"/>
          <p:cNvGraphicFramePr>
            <a:graphicFrameLocks noGrp="1"/>
          </p:cNvGraphicFramePr>
          <p:nvPr>
            <p:extLst>
              <p:ext uri="{D42A27DB-BD31-4B8C-83A1-F6EECF244321}">
                <p14:modId xmlns:p14="http://schemas.microsoft.com/office/powerpoint/2010/main" val="1068497327"/>
              </p:ext>
            </p:extLst>
          </p:nvPr>
        </p:nvGraphicFramePr>
        <p:xfrm>
          <a:off x="410178" y="2229078"/>
          <a:ext cx="11463363" cy="4557231"/>
        </p:xfrm>
        <a:graphic>
          <a:graphicData uri="http://schemas.openxmlformats.org/drawingml/2006/table">
            <a:tbl>
              <a:tblPr>
                <a:tableStyleId>{5C22544A-7EE6-4342-B048-85BDC9FD1C3A}</a:tableStyleId>
              </a:tblPr>
              <a:tblGrid>
                <a:gridCol w="424569">
                  <a:extLst>
                    <a:ext uri="{9D8B030D-6E8A-4147-A177-3AD203B41FA5}">
                      <a16:colId xmlns:a16="http://schemas.microsoft.com/office/drawing/2014/main" val="2221887369"/>
                    </a:ext>
                  </a:extLst>
                </a:gridCol>
                <a:gridCol w="424569">
                  <a:extLst>
                    <a:ext uri="{9D8B030D-6E8A-4147-A177-3AD203B41FA5}">
                      <a16:colId xmlns:a16="http://schemas.microsoft.com/office/drawing/2014/main" val="3790539223"/>
                    </a:ext>
                  </a:extLst>
                </a:gridCol>
                <a:gridCol w="424569">
                  <a:extLst>
                    <a:ext uri="{9D8B030D-6E8A-4147-A177-3AD203B41FA5}">
                      <a16:colId xmlns:a16="http://schemas.microsoft.com/office/drawing/2014/main" val="2848845416"/>
                    </a:ext>
                  </a:extLst>
                </a:gridCol>
                <a:gridCol w="424569">
                  <a:extLst>
                    <a:ext uri="{9D8B030D-6E8A-4147-A177-3AD203B41FA5}">
                      <a16:colId xmlns:a16="http://schemas.microsoft.com/office/drawing/2014/main" val="3550534288"/>
                    </a:ext>
                  </a:extLst>
                </a:gridCol>
                <a:gridCol w="424569">
                  <a:extLst>
                    <a:ext uri="{9D8B030D-6E8A-4147-A177-3AD203B41FA5}">
                      <a16:colId xmlns:a16="http://schemas.microsoft.com/office/drawing/2014/main" val="3934376341"/>
                    </a:ext>
                  </a:extLst>
                </a:gridCol>
                <a:gridCol w="424569">
                  <a:extLst>
                    <a:ext uri="{9D8B030D-6E8A-4147-A177-3AD203B41FA5}">
                      <a16:colId xmlns:a16="http://schemas.microsoft.com/office/drawing/2014/main" val="1399525012"/>
                    </a:ext>
                  </a:extLst>
                </a:gridCol>
                <a:gridCol w="424569">
                  <a:extLst>
                    <a:ext uri="{9D8B030D-6E8A-4147-A177-3AD203B41FA5}">
                      <a16:colId xmlns:a16="http://schemas.microsoft.com/office/drawing/2014/main" val="913787852"/>
                    </a:ext>
                  </a:extLst>
                </a:gridCol>
                <a:gridCol w="424569">
                  <a:extLst>
                    <a:ext uri="{9D8B030D-6E8A-4147-A177-3AD203B41FA5}">
                      <a16:colId xmlns:a16="http://schemas.microsoft.com/office/drawing/2014/main" val="3527471501"/>
                    </a:ext>
                  </a:extLst>
                </a:gridCol>
                <a:gridCol w="424569">
                  <a:extLst>
                    <a:ext uri="{9D8B030D-6E8A-4147-A177-3AD203B41FA5}">
                      <a16:colId xmlns:a16="http://schemas.microsoft.com/office/drawing/2014/main" val="4277296681"/>
                    </a:ext>
                  </a:extLst>
                </a:gridCol>
                <a:gridCol w="424569">
                  <a:extLst>
                    <a:ext uri="{9D8B030D-6E8A-4147-A177-3AD203B41FA5}">
                      <a16:colId xmlns:a16="http://schemas.microsoft.com/office/drawing/2014/main" val="1939375437"/>
                    </a:ext>
                  </a:extLst>
                </a:gridCol>
                <a:gridCol w="424569">
                  <a:extLst>
                    <a:ext uri="{9D8B030D-6E8A-4147-A177-3AD203B41FA5}">
                      <a16:colId xmlns:a16="http://schemas.microsoft.com/office/drawing/2014/main" val="1076673467"/>
                    </a:ext>
                  </a:extLst>
                </a:gridCol>
                <a:gridCol w="424569">
                  <a:extLst>
                    <a:ext uri="{9D8B030D-6E8A-4147-A177-3AD203B41FA5}">
                      <a16:colId xmlns:a16="http://schemas.microsoft.com/office/drawing/2014/main" val="2471592015"/>
                    </a:ext>
                  </a:extLst>
                </a:gridCol>
                <a:gridCol w="424569">
                  <a:extLst>
                    <a:ext uri="{9D8B030D-6E8A-4147-A177-3AD203B41FA5}">
                      <a16:colId xmlns:a16="http://schemas.microsoft.com/office/drawing/2014/main" val="2731046403"/>
                    </a:ext>
                  </a:extLst>
                </a:gridCol>
                <a:gridCol w="424569">
                  <a:extLst>
                    <a:ext uri="{9D8B030D-6E8A-4147-A177-3AD203B41FA5}">
                      <a16:colId xmlns:a16="http://schemas.microsoft.com/office/drawing/2014/main" val="1381329489"/>
                    </a:ext>
                  </a:extLst>
                </a:gridCol>
                <a:gridCol w="424569">
                  <a:extLst>
                    <a:ext uri="{9D8B030D-6E8A-4147-A177-3AD203B41FA5}">
                      <a16:colId xmlns:a16="http://schemas.microsoft.com/office/drawing/2014/main" val="3365065292"/>
                    </a:ext>
                  </a:extLst>
                </a:gridCol>
                <a:gridCol w="424569">
                  <a:extLst>
                    <a:ext uri="{9D8B030D-6E8A-4147-A177-3AD203B41FA5}">
                      <a16:colId xmlns:a16="http://schemas.microsoft.com/office/drawing/2014/main" val="2007006632"/>
                    </a:ext>
                  </a:extLst>
                </a:gridCol>
                <a:gridCol w="424569">
                  <a:extLst>
                    <a:ext uri="{9D8B030D-6E8A-4147-A177-3AD203B41FA5}">
                      <a16:colId xmlns:a16="http://schemas.microsoft.com/office/drawing/2014/main" val="2919604563"/>
                    </a:ext>
                  </a:extLst>
                </a:gridCol>
                <a:gridCol w="424569">
                  <a:extLst>
                    <a:ext uri="{9D8B030D-6E8A-4147-A177-3AD203B41FA5}">
                      <a16:colId xmlns:a16="http://schemas.microsoft.com/office/drawing/2014/main" val="926901875"/>
                    </a:ext>
                  </a:extLst>
                </a:gridCol>
                <a:gridCol w="424569">
                  <a:extLst>
                    <a:ext uri="{9D8B030D-6E8A-4147-A177-3AD203B41FA5}">
                      <a16:colId xmlns:a16="http://schemas.microsoft.com/office/drawing/2014/main" val="450812809"/>
                    </a:ext>
                  </a:extLst>
                </a:gridCol>
                <a:gridCol w="424569">
                  <a:extLst>
                    <a:ext uri="{9D8B030D-6E8A-4147-A177-3AD203B41FA5}">
                      <a16:colId xmlns:a16="http://schemas.microsoft.com/office/drawing/2014/main" val="348504225"/>
                    </a:ext>
                  </a:extLst>
                </a:gridCol>
                <a:gridCol w="424569">
                  <a:extLst>
                    <a:ext uri="{9D8B030D-6E8A-4147-A177-3AD203B41FA5}">
                      <a16:colId xmlns:a16="http://schemas.microsoft.com/office/drawing/2014/main" val="3904839322"/>
                    </a:ext>
                  </a:extLst>
                </a:gridCol>
                <a:gridCol w="424569">
                  <a:extLst>
                    <a:ext uri="{9D8B030D-6E8A-4147-A177-3AD203B41FA5}">
                      <a16:colId xmlns:a16="http://schemas.microsoft.com/office/drawing/2014/main" val="2911222338"/>
                    </a:ext>
                  </a:extLst>
                </a:gridCol>
                <a:gridCol w="424569">
                  <a:extLst>
                    <a:ext uri="{9D8B030D-6E8A-4147-A177-3AD203B41FA5}">
                      <a16:colId xmlns:a16="http://schemas.microsoft.com/office/drawing/2014/main" val="1020627072"/>
                    </a:ext>
                  </a:extLst>
                </a:gridCol>
                <a:gridCol w="424569">
                  <a:extLst>
                    <a:ext uri="{9D8B030D-6E8A-4147-A177-3AD203B41FA5}">
                      <a16:colId xmlns:a16="http://schemas.microsoft.com/office/drawing/2014/main" val="2793605748"/>
                    </a:ext>
                  </a:extLst>
                </a:gridCol>
                <a:gridCol w="424569">
                  <a:extLst>
                    <a:ext uri="{9D8B030D-6E8A-4147-A177-3AD203B41FA5}">
                      <a16:colId xmlns:a16="http://schemas.microsoft.com/office/drawing/2014/main" val="1099027918"/>
                    </a:ext>
                  </a:extLst>
                </a:gridCol>
                <a:gridCol w="424569">
                  <a:extLst>
                    <a:ext uri="{9D8B030D-6E8A-4147-A177-3AD203B41FA5}">
                      <a16:colId xmlns:a16="http://schemas.microsoft.com/office/drawing/2014/main" val="1550549533"/>
                    </a:ext>
                  </a:extLst>
                </a:gridCol>
                <a:gridCol w="424569">
                  <a:extLst>
                    <a:ext uri="{9D8B030D-6E8A-4147-A177-3AD203B41FA5}">
                      <a16:colId xmlns:a16="http://schemas.microsoft.com/office/drawing/2014/main" val="3345699850"/>
                    </a:ext>
                  </a:extLst>
                </a:gridCol>
              </a:tblGrid>
              <a:tr h="195683">
                <a:tc gridSpan="4">
                  <a:txBody>
                    <a:bodyPr/>
                    <a:lstStyle/>
                    <a:p>
                      <a:pPr algn="ctr" rtl="0" fontAlgn="ctr"/>
                      <a:r>
                        <a:rPr lang="es-MX" sz="1100" u="none" strike="noStrike">
                          <a:effectLst/>
                        </a:rPr>
                        <a:t> </a:t>
                      </a:r>
                      <a:endParaRPr lang="es-MX" sz="1100" b="1" i="0" u="none" strike="noStrike">
                        <a:solidFill>
                          <a:srgbClr val="FFFFFF"/>
                        </a:solidFill>
                        <a:effectLst/>
                        <a:latin typeface="Calibri" panose="020F0502020204030204" pitchFamily="34" charset="0"/>
                      </a:endParaRPr>
                    </a:p>
                  </a:txBody>
                  <a:tcPr marL="4868" marR="4868" marT="4868" marB="0" vert="vert270" anchor="ctr"/>
                </a:tc>
                <a:tc hMerge="1">
                  <a:txBody>
                    <a:bodyPr/>
                    <a:lstStyle/>
                    <a:p>
                      <a:endParaRPr lang="es-MX"/>
                    </a:p>
                  </a:txBody>
                  <a:tcPr/>
                </a:tc>
                <a:tc hMerge="1">
                  <a:txBody>
                    <a:bodyPr/>
                    <a:lstStyle/>
                    <a:p>
                      <a:endParaRPr lang="es-MX"/>
                    </a:p>
                  </a:txBody>
                  <a:tcPr/>
                </a:tc>
                <a:tc hMerge="1">
                  <a:txBody>
                    <a:bodyPr/>
                    <a:lstStyle/>
                    <a:p>
                      <a:endParaRPr lang="es-MX"/>
                    </a:p>
                  </a:txBody>
                  <a:tcPr/>
                </a:tc>
                <a:tc gridSpan="11">
                  <a:txBody>
                    <a:bodyPr/>
                    <a:lstStyle/>
                    <a:p>
                      <a:pPr algn="ctr" rtl="0" fontAlgn="ctr"/>
                      <a:r>
                        <a:rPr lang="es-MX" sz="1100" b="1" u="none" strike="noStrike" dirty="0">
                          <a:effectLst/>
                        </a:rPr>
                        <a:t>Importación</a:t>
                      </a:r>
                      <a:endParaRPr lang="es-MX" sz="1100" b="1" i="0" u="none" strike="noStrike" dirty="0">
                        <a:solidFill>
                          <a:srgbClr val="FFFFFF"/>
                        </a:solidFill>
                        <a:effectLst/>
                        <a:latin typeface="Calibri" panose="020F0502020204030204" pitchFamily="34" charset="0"/>
                      </a:endParaRPr>
                    </a:p>
                  </a:txBody>
                  <a:tcPr marL="4868" marR="4868" marT="4868"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12">
                  <a:txBody>
                    <a:bodyPr/>
                    <a:lstStyle/>
                    <a:p>
                      <a:pPr algn="ctr" rtl="0" fontAlgn="ctr"/>
                      <a:r>
                        <a:rPr lang="es-MX" sz="1100" b="1" u="none" strike="noStrike" dirty="0">
                          <a:effectLst/>
                        </a:rPr>
                        <a:t>Exportación</a:t>
                      </a:r>
                      <a:endParaRPr lang="es-MX" sz="1100" b="1" i="0" u="none" strike="noStrike" dirty="0">
                        <a:solidFill>
                          <a:srgbClr val="FFFFFF"/>
                        </a:solidFill>
                        <a:effectLst/>
                        <a:latin typeface="Calibri" panose="020F0502020204030204" pitchFamily="34" charset="0"/>
                      </a:endParaRPr>
                    </a:p>
                  </a:txBody>
                  <a:tcPr marL="4868" marR="4868" marT="4868"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624406052"/>
                  </a:ext>
                </a:extLst>
              </a:tr>
              <a:tr h="1789106">
                <a:tc>
                  <a:txBody>
                    <a:bodyPr/>
                    <a:lstStyle/>
                    <a:p>
                      <a:pPr algn="ctr" rtl="0" fontAlgn="ctr"/>
                      <a:r>
                        <a:rPr lang="es-MX" sz="1100" u="none" strike="noStrike">
                          <a:effectLst/>
                        </a:rPr>
                        <a:t>RFC del solicitante</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Año</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Folio</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Factor de incorporación</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Número del pedimento</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Pedimento rectificado</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dirty="0">
                          <a:effectLst/>
                        </a:rPr>
                        <a:t>Secuencia / Partida del pedimento</a:t>
                      </a:r>
                      <a:endParaRPr lang="es-MX" sz="1100" b="0" i="0" u="none" strike="noStrike" dirty="0">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Fracción arancelaria</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Descripción de</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País de origen</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Medidas /Tamaño /Modelo</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Cantidad solicitada</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Unidad de medida comercial</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Precio unitario</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Número de factura</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Número del pedimento</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Pedimento rectificado</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Secuencia / Partida del pedimento</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Fracción arancelaria</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Descripción de la mercancía</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País de destino</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Medidas /Tamaño /Modelo</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Cantidad solicitada</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Unidad de medida comercial</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dirty="0">
                          <a:effectLst/>
                        </a:rPr>
                        <a:t>Precio unitario</a:t>
                      </a:r>
                      <a:endParaRPr lang="es-MX" sz="1100" b="0" i="0" u="none" strike="noStrike" dirty="0">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Número de factura</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b="1" u="none" strike="noStrike" dirty="0">
                          <a:solidFill>
                            <a:srgbClr val="FF0000"/>
                          </a:solidFill>
                          <a:effectLst/>
                        </a:rPr>
                        <a:t>Monto a devolver en moneda nacional</a:t>
                      </a:r>
                      <a:endParaRPr lang="es-MX" sz="1100" b="1" i="0" u="none" strike="noStrike" dirty="0">
                        <a:solidFill>
                          <a:srgbClr val="FF0000"/>
                        </a:solidFill>
                        <a:effectLst/>
                        <a:latin typeface="Calibri" panose="020F0502020204030204" pitchFamily="34" charset="0"/>
                      </a:endParaRPr>
                    </a:p>
                  </a:txBody>
                  <a:tcPr marL="4868" marR="4868" marT="4868" marB="0" vert="vert270" anchor="ctr"/>
                </a:tc>
                <a:extLst>
                  <a:ext uri="{0D108BD9-81ED-4DB2-BD59-A6C34878D82A}">
                    <a16:rowId xmlns:a16="http://schemas.microsoft.com/office/drawing/2014/main" val="2793051539"/>
                  </a:ext>
                </a:extLst>
              </a:tr>
              <a:tr h="209972">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4868" marR="4868" marT="4868" marB="0" vert="vert270" anchor="ctr"/>
                </a:tc>
                <a:tc gridSpan="2">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4868" marR="4868" marT="4868" marB="0" vert="vert270" anchor="ctr"/>
                </a:tc>
                <a:tc hMerge="1">
                  <a:txBody>
                    <a:bodyPr/>
                    <a:lstStyle/>
                    <a:p>
                      <a:endParaRPr lang="es-MX"/>
                    </a:p>
                  </a:txBody>
                  <a:tcP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4868" marR="4868" marT="4868" marB="0" vert="vert270" anchor="ctr"/>
                </a:tc>
                <a:tc>
                  <a:txBody>
                    <a:bodyPr/>
                    <a:lstStyle/>
                    <a:p>
                      <a:pPr algn="ctr" rtl="0" fontAlgn="ctr"/>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4868" marR="4868" marT="4868" marB="0" vert="vert270" anchor="ctr"/>
                </a:tc>
                <a:extLst>
                  <a:ext uri="{0D108BD9-81ED-4DB2-BD59-A6C34878D82A}">
                    <a16:rowId xmlns:a16="http://schemas.microsoft.com/office/drawing/2014/main" val="3616579616"/>
                  </a:ext>
                </a:extLst>
              </a:tr>
              <a:tr h="209972">
                <a:tc gridSpan="27">
                  <a:txBody>
                    <a:bodyPr/>
                    <a:lstStyle/>
                    <a:p>
                      <a:pPr algn="ctr" rtl="0" fontAlgn="ctr"/>
                      <a:r>
                        <a:rPr lang="es-MX" sz="1100" b="1" u="none" strike="noStrike" dirty="0">
                          <a:effectLst/>
                        </a:rPr>
                        <a:t>Consideraciones Generales para el llenado.</a:t>
                      </a:r>
                      <a:endParaRPr lang="es-MX" sz="1100" b="1" i="0" u="none" strike="noStrike" dirty="0">
                        <a:solidFill>
                          <a:srgbClr val="FFFFFF"/>
                        </a:solidFill>
                        <a:effectLst/>
                        <a:latin typeface="Calibri" panose="020F0502020204030204" pitchFamily="34" charset="0"/>
                      </a:endParaRPr>
                    </a:p>
                  </a:txBody>
                  <a:tcPr marL="4868" marR="4868" marT="4868"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793868793"/>
                  </a:ext>
                </a:extLst>
              </a:tr>
              <a:tr h="186366">
                <a:tc gridSpan="27">
                  <a:txBody>
                    <a:bodyPr/>
                    <a:lstStyle/>
                    <a:p>
                      <a:pPr algn="just" rtl="0" fontAlgn="ctr"/>
                      <a:r>
                        <a:rPr lang="es-MX" sz="1100" u="none" strike="noStrike">
                          <a:effectLst/>
                        </a:rPr>
                        <a:t>1.Las celdas no deberán combinarse, ni quedar vacías, es decir, por cada pedimento de importación se deberá correlacionar el pedimento de exportación y viceversa. </a:t>
                      </a:r>
                      <a:endParaRPr lang="es-MX" sz="1100" b="0" i="0" u="none" strike="noStrike">
                        <a:solidFill>
                          <a:srgbClr val="000000"/>
                        </a:solidFill>
                        <a:effectLst/>
                        <a:latin typeface="+mj-lt"/>
                      </a:endParaRPr>
                    </a:p>
                  </a:txBody>
                  <a:tcPr marL="4868" marR="4868" marT="4868"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483525131"/>
                  </a:ext>
                </a:extLst>
              </a:tr>
              <a:tr h="312603">
                <a:tc gridSpan="27">
                  <a:txBody>
                    <a:bodyPr/>
                    <a:lstStyle/>
                    <a:p>
                      <a:pPr algn="just" rtl="0" fontAlgn="ctr"/>
                      <a:r>
                        <a:rPr lang="es-MX" sz="1100" u="none" strike="noStrike">
                          <a:effectLst/>
                        </a:rPr>
                        <a:t>2.Factor de incorporación, deberá señalarse la cantidad en unidad de medida comercial del insumo importado que se utiliza para elaborar una unidad del producto exportado (sin contar mermas ni desperdicios), por ejemplo: Insumo importado: 19.25 metros cuadrados de tela, mercancía producida y exportada: 11 camisas. Lo anterior significa que para elaborar una camisa se utilizan 1.75 metros cuadrados de tela, por lo que el factor de incorporación es: 1.75. </a:t>
                      </a:r>
                      <a:endParaRPr lang="es-MX" sz="1100" b="0" i="0" u="none" strike="noStrike">
                        <a:solidFill>
                          <a:srgbClr val="000000"/>
                        </a:solidFill>
                        <a:effectLst/>
                        <a:latin typeface="+mj-lt"/>
                      </a:endParaRPr>
                    </a:p>
                  </a:txBody>
                  <a:tcPr marL="4868" marR="4868" marT="4868"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838074699"/>
                  </a:ext>
                </a:extLst>
              </a:tr>
              <a:tr h="186366">
                <a:tc gridSpan="27">
                  <a:txBody>
                    <a:bodyPr/>
                    <a:lstStyle/>
                    <a:p>
                      <a:pPr algn="just" rtl="0" fontAlgn="ctr"/>
                      <a:r>
                        <a:rPr lang="es-MX" sz="1100" u="none" strike="noStrike">
                          <a:effectLst/>
                        </a:rPr>
                        <a:t>3.Los pedimentos de importación y de exportación deben señalarse a 15 dígitos atendiendo a lo señalado por Anexo 22 de las Reglas del SAT. </a:t>
                      </a:r>
                      <a:endParaRPr lang="es-MX" sz="1100" b="0" i="0" u="none" strike="noStrike">
                        <a:solidFill>
                          <a:srgbClr val="000000"/>
                        </a:solidFill>
                        <a:effectLst/>
                        <a:latin typeface="+mj-lt"/>
                      </a:endParaRPr>
                    </a:p>
                  </a:txBody>
                  <a:tcPr marL="4868" marR="4868" marT="4868"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565390438"/>
                  </a:ext>
                </a:extLst>
              </a:tr>
              <a:tr h="186366">
                <a:tc gridSpan="27">
                  <a:txBody>
                    <a:bodyPr/>
                    <a:lstStyle/>
                    <a:p>
                      <a:pPr algn="just" rtl="0" fontAlgn="ctr"/>
                      <a:r>
                        <a:rPr lang="es-MX" sz="1100" u="none" strike="noStrike">
                          <a:effectLst/>
                        </a:rPr>
                        <a:t>4.“Pedimento rectificado”, El solicitante deberá señalar si el pedimento fue rectificado, se solicita indicar “Sí” o “No”, y en su caso, proporcionar la información solicitada en la tabla, conforme a su última rectificación.</a:t>
                      </a:r>
                      <a:endParaRPr lang="es-MX" sz="1100" b="0" i="0" u="none" strike="noStrike">
                        <a:solidFill>
                          <a:srgbClr val="000000"/>
                        </a:solidFill>
                        <a:effectLst/>
                        <a:latin typeface="+mj-lt"/>
                      </a:endParaRPr>
                    </a:p>
                  </a:txBody>
                  <a:tcPr marL="4868" marR="4868" marT="4868"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687120169"/>
                  </a:ext>
                </a:extLst>
              </a:tr>
              <a:tr h="186366">
                <a:tc gridSpan="27">
                  <a:txBody>
                    <a:bodyPr/>
                    <a:lstStyle/>
                    <a:p>
                      <a:pPr algn="just" rtl="0" fontAlgn="ctr"/>
                      <a:r>
                        <a:rPr lang="es-MX" sz="1100" u="none" strike="noStrike">
                          <a:effectLst/>
                        </a:rPr>
                        <a:t>5.Secuencia/Partida, únicamente se deberá indicar una secuencia por celda. </a:t>
                      </a:r>
                      <a:endParaRPr lang="es-MX" sz="1100" b="0" i="0" u="none" strike="noStrike">
                        <a:solidFill>
                          <a:srgbClr val="000000"/>
                        </a:solidFill>
                        <a:effectLst/>
                        <a:latin typeface="+mj-lt"/>
                      </a:endParaRPr>
                    </a:p>
                  </a:txBody>
                  <a:tcPr marL="4868" marR="4868" marT="4868"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672374211"/>
                  </a:ext>
                </a:extLst>
              </a:tr>
              <a:tr h="186366">
                <a:tc gridSpan="27">
                  <a:txBody>
                    <a:bodyPr/>
                    <a:lstStyle/>
                    <a:p>
                      <a:pPr algn="just" rtl="0" fontAlgn="ctr"/>
                      <a:r>
                        <a:rPr lang="es-MX" sz="1100" u="none" strike="noStrike">
                          <a:effectLst/>
                        </a:rPr>
                        <a:t>6.Las fracciones arancelarias deben señalarse a 8 dígitos de conformidad con la Ley de los Impuestos Generales de Importación y de Exportación.</a:t>
                      </a:r>
                      <a:endParaRPr lang="es-MX" sz="1100" b="0" i="0" u="none" strike="noStrike">
                        <a:solidFill>
                          <a:srgbClr val="000000"/>
                        </a:solidFill>
                        <a:effectLst/>
                        <a:latin typeface="+mj-lt"/>
                      </a:endParaRPr>
                    </a:p>
                  </a:txBody>
                  <a:tcPr marL="4868" marR="4868" marT="4868"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441618571"/>
                  </a:ext>
                </a:extLst>
              </a:tr>
              <a:tr h="186366">
                <a:tc gridSpan="27">
                  <a:txBody>
                    <a:bodyPr/>
                    <a:lstStyle/>
                    <a:p>
                      <a:pPr algn="just" rtl="0" fontAlgn="ctr"/>
                      <a:r>
                        <a:rPr lang="es-MX" sz="1100" u="none" strike="noStrike">
                          <a:effectLst/>
                        </a:rPr>
                        <a:t>7.Unidad de medida comercial, deberá señalarse la descripción de la misma, conforme al apéndice 7 del Anexo 22 de las Reglas del SAT.</a:t>
                      </a:r>
                      <a:endParaRPr lang="es-MX" sz="1100" b="0" i="0" u="none" strike="noStrike">
                        <a:solidFill>
                          <a:srgbClr val="000000"/>
                        </a:solidFill>
                        <a:effectLst/>
                        <a:latin typeface="+mj-lt"/>
                      </a:endParaRPr>
                    </a:p>
                  </a:txBody>
                  <a:tcPr marL="4868" marR="4868" marT="4868"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098846662"/>
                  </a:ext>
                </a:extLst>
              </a:tr>
              <a:tr h="186366">
                <a:tc gridSpan="27">
                  <a:txBody>
                    <a:bodyPr/>
                    <a:lstStyle/>
                    <a:p>
                      <a:pPr algn="just" rtl="0" fontAlgn="ctr"/>
                      <a:r>
                        <a:rPr lang="es-MX" sz="1100" u="none" strike="noStrike">
                          <a:effectLst/>
                        </a:rPr>
                        <a:t>8.País de origen/destino, deberá señalarse el País conforme al apéndice 4 del Anexo 22 de las Reglas del SAT.  </a:t>
                      </a:r>
                      <a:endParaRPr lang="es-MX" sz="1100" b="0" i="0" u="none" strike="noStrike">
                        <a:solidFill>
                          <a:srgbClr val="000000"/>
                        </a:solidFill>
                        <a:effectLst/>
                        <a:latin typeface="+mj-lt"/>
                      </a:endParaRPr>
                    </a:p>
                  </a:txBody>
                  <a:tcPr marL="4868" marR="4868" marT="4868"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02455223"/>
                  </a:ext>
                </a:extLst>
              </a:tr>
              <a:tr h="186366">
                <a:tc gridSpan="27">
                  <a:txBody>
                    <a:bodyPr/>
                    <a:lstStyle/>
                    <a:p>
                      <a:pPr algn="just" rtl="0" fontAlgn="ctr"/>
                      <a:r>
                        <a:rPr lang="es-MX" sz="1100" u="none" strike="noStrike" dirty="0">
                          <a:effectLst/>
                        </a:rPr>
                        <a:t>9.Monto a devolver en moneda nacional, indicar el monto solicitado para cada pedimento y secuencia.</a:t>
                      </a:r>
                      <a:endParaRPr lang="es-MX" sz="1100" b="0" i="0" u="none" strike="noStrike" dirty="0">
                        <a:solidFill>
                          <a:srgbClr val="000000"/>
                        </a:solidFill>
                        <a:effectLst/>
                        <a:latin typeface="+mj-lt"/>
                      </a:endParaRPr>
                    </a:p>
                  </a:txBody>
                  <a:tcPr marL="4868" marR="4868" marT="4868"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09983061"/>
                  </a:ext>
                </a:extLst>
              </a:tr>
            </a:tbl>
          </a:graphicData>
        </a:graphic>
      </p:graphicFrame>
      <p:sp>
        <p:nvSpPr>
          <p:cNvPr id="13" name="CuadroTexto 12"/>
          <p:cNvSpPr txBox="1"/>
          <p:nvPr/>
        </p:nvSpPr>
        <p:spPr>
          <a:xfrm>
            <a:off x="8773886" y="642257"/>
            <a:ext cx="1994457" cy="369332"/>
          </a:xfrm>
          <a:prstGeom prst="rect">
            <a:avLst/>
          </a:prstGeom>
          <a:noFill/>
        </p:spPr>
        <p:txBody>
          <a:bodyPr wrap="none" rtlCol="0">
            <a:spAutoFit/>
          </a:bodyPr>
          <a:lstStyle/>
          <a:p>
            <a:r>
              <a:rPr lang="es-MX" dirty="0" smtClean="0">
                <a:latin typeface="Montserrat" panose="00000500000000000000" pitchFamily="2" charset="0"/>
              </a:rPr>
              <a:t>Guía de usuario</a:t>
            </a:r>
            <a:endParaRPr lang="es-MX" dirty="0">
              <a:latin typeface="Montserrat" panose="00000500000000000000" pitchFamily="2" charset="0"/>
            </a:endParaRPr>
          </a:p>
        </p:txBody>
      </p:sp>
    </p:spTree>
    <p:extLst>
      <p:ext uri="{BB962C8B-B14F-4D97-AF65-F5344CB8AC3E}">
        <p14:creationId xmlns:p14="http://schemas.microsoft.com/office/powerpoint/2010/main" val="4294602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9648" t="7311" r="74353" b="86706"/>
          <a:stretch/>
        </p:blipFill>
        <p:spPr bwMode="auto">
          <a:xfrm>
            <a:off x="495904" y="202867"/>
            <a:ext cx="1692125" cy="813770"/>
          </a:xfrm>
          <a:prstGeom prst="rect">
            <a:avLst/>
          </a:prstGeom>
          <a:ln>
            <a:noFill/>
          </a:ln>
          <a:extLst>
            <a:ext uri="{53640926-AAD7-44D8-BBD7-CCE9431645EC}">
              <a14:shadowObscured xmlns:a14="http://schemas.microsoft.com/office/drawing/2010/main"/>
            </a:ext>
          </a:extLst>
        </p:spPr>
      </p:pic>
      <p:cxnSp>
        <p:nvCxnSpPr>
          <p:cNvPr id="5" name="Conector recto 4"/>
          <p:cNvCxnSpPr/>
          <p:nvPr/>
        </p:nvCxnSpPr>
        <p:spPr>
          <a:xfrm flipV="1">
            <a:off x="0" y="1257677"/>
            <a:ext cx="7019259" cy="21266"/>
          </a:xfrm>
          <a:prstGeom prst="line">
            <a:avLst/>
          </a:prstGeom>
          <a:ln>
            <a:solidFill>
              <a:srgbClr val="9A4050"/>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flipV="1">
            <a:off x="7019259" y="0"/>
            <a:ext cx="1221227" cy="1257677"/>
          </a:xfrm>
          <a:prstGeom prst="line">
            <a:avLst/>
          </a:prstGeom>
          <a:ln>
            <a:solidFill>
              <a:srgbClr val="9A4050"/>
            </a:solidFill>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2188029" y="520538"/>
            <a:ext cx="4112989" cy="461665"/>
          </a:xfrm>
          <a:prstGeom prst="rect">
            <a:avLst/>
          </a:prstGeom>
          <a:noFill/>
        </p:spPr>
        <p:txBody>
          <a:bodyPr wrap="square" rtlCol="0">
            <a:spAutoFit/>
          </a:bodyPr>
          <a:lstStyle/>
          <a:p>
            <a:pPr algn="r"/>
            <a:r>
              <a:rPr lang="es-MX" sz="1200" dirty="0" smtClean="0">
                <a:solidFill>
                  <a:srgbClr val="9A4050"/>
                </a:solidFill>
                <a:latin typeface="Montserrat" panose="00000500000000000000" pitchFamily="50" charset="0"/>
                <a:cs typeface="Times New Roman" panose="02020603050405020304" pitchFamily="18" charset="0"/>
              </a:rPr>
              <a:t>SUBSECRETARÍA DE INDUSTRIA Y COMERCIO</a:t>
            </a:r>
          </a:p>
          <a:p>
            <a:pPr algn="r"/>
            <a:r>
              <a:rPr lang="es-MX" sz="1200" b="1" dirty="0" smtClean="0">
                <a:solidFill>
                  <a:srgbClr val="9A4050"/>
                </a:solidFill>
                <a:latin typeface="Montserrat" panose="00000500000000000000" pitchFamily="50" charset="0"/>
                <a:cs typeface="Times New Roman" panose="02020603050405020304" pitchFamily="18" charset="0"/>
              </a:rPr>
              <a:t>DIRECCIÓN GENERAL DE COMERCIO EXTERIOR</a:t>
            </a:r>
          </a:p>
        </p:txBody>
      </p:sp>
      <p:pic>
        <p:nvPicPr>
          <p:cNvPr id="10" name="Imagen 9"/>
          <p:cNvPicPr/>
          <p:nvPr/>
        </p:nvPicPr>
        <p:blipFill rotWithShape="1">
          <a:blip r:embed="rId4" cstate="print">
            <a:extLst>
              <a:ext uri="{28A0092B-C50C-407E-A947-70E740481C1C}">
                <a14:useLocalDpi xmlns:a14="http://schemas.microsoft.com/office/drawing/2010/main" val="0"/>
              </a:ext>
            </a:extLst>
          </a:blip>
          <a:srcRect t="53462" r="38324" b="-752"/>
          <a:stretch/>
        </p:blipFill>
        <p:spPr bwMode="auto">
          <a:xfrm>
            <a:off x="0" y="2138297"/>
            <a:ext cx="4810125" cy="4743450"/>
          </a:xfrm>
          <a:prstGeom prst="rect">
            <a:avLst/>
          </a:prstGeom>
          <a:ln>
            <a:noFill/>
          </a:ln>
          <a:extLst>
            <a:ext uri="{53640926-AAD7-44D8-BBD7-CCE9431645EC}">
              <a14:shadowObscured xmlns:a14="http://schemas.microsoft.com/office/drawing/2010/main"/>
            </a:ext>
          </a:extLst>
        </p:spPr>
      </p:pic>
      <p:sp>
        <p:nvSpPr>
          <p:cNvPr id="8" name="CuadroTexto 7"/>
          <p:cNvSpPr txBox="1"/>
          <p:nvPr/>
        </p:nvSpPr>
        <p:spPr>
          <a:xfrm>
            <a:off x="2188029" y="520538"/>
            <a:ext cx="4112989"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srgbClr val="9A4050"/>
                </a:solidFill>
                <a:effectLst/>
                <a:uLnTx/>
                <a:uFillTx/>
                <a:latin typeface="Montserrat" panose="00000500000000000000" pitchFamily="50" charset="0"/>
                <a:ea typeface="+mn-ea"/>
                <a:cs typeface="Times New Roman" panose="02020603050405020304" pitchFamily="18" charset="0"/>
              </a:rPr>
              <a:t>SUBSECRETARÍA DE INDUSTRIA Y COMERCIO</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smtClean="0">
                <a:ln>
                  <a:noFill/>
                </a:ln>
                <a:solidFill>
                  <a:srgbClr val="9A4050"/>
                </a:solidFill>
                <a:effectLst/>
                <a:uLnTx/>
                <a:uFillTx/>
                <a:latin typeface="Montserrat" panose="00000500000000000000" pitchFamily="50" charset="0"/>
                <a:ea typeface="+mn-ea"/>
                <a:cs typeface="Times New Roman" panose="02020603050405020304" pitchFamily="18" charset="0"/>
              </a:rPr>
              <a:t>DIRECCIÓN GENERAL DE COMERCIO EXTERIOR</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MX" sz="1200" b="1" i="0" u="none" strike="noStrike" kern="1200" cap="none" spc="0" normalizeH="0" baseline="0" noProof="0" dirty="0" smtClean="0">
              <a:ln>
                <a:noFill/>
              </a:ln>
              <a:solidFill>
                <a:srgbClr val="9A4050"/>
              </a:solidFill>
              <a:effectLst/>
              <a:uLnTx/>
              <a:uFillTx/>
              <a:latin typeface="Montserrat" panose="00000500000000000000" pitchFamily="50" charset="0"/>
              <a:ea typeface="+mn-ea"/>
              <a:cs typeface="Times New Roman" panose="02020603050405020304" pitchFamily="18" charset="0"/>
            </a:endParaRPr>
          </a:p>
        </p:txBody>
      </p:sp>
      <p:sp>
        <p:nvSpPr>
          <p:cNvPr id="13" name="CuadroTexto 12"/>
          <p:cNvSpPr txBox="1"/>
          <p:nvPr/>
        </p:nvSpPr>
        <p:spPr>
          <a:xfrm>
            <a:off x="495903" y="1656891"/>
            <a:ext cx="11131989" cy="3293209"/>
          </a:xfrm>
          <a:prstGeom prst="rect">
            <a:avLst/>
          </a:prstGeom>
          <a:noFill/>
        </p:spPr>
        <p:txBody>
          <a:bodyPr wrap="square" lIns="0" tIns="0" rIns="0" bIns="0" rtlCol="0">
            <a:spAutoFit/>
          </a:bodyPr>
          <a:lstStyle>
            <a:defPPr>
              <a:defRPr lang="es-MX"/>
            </a:defPPr>
            <a:lvl1pPr marL="228600" indent="-228600" algn="just">
              <a:lnSpc>
                <a:spcPts val="1500"/>
              </a:lnSpc>
              <a:spcBef>
                <a:spcPts val="600"/>
              </a:spcBef>
              <a:buFont typeface="+mj-lt"/>
              <a:buAutoNum type="arabicPeriod"/>
              <a:defRPr sz="1700">
                <a:solidFill>
                  <a:prstClr val="black">
                    <a:lumMod val="75000"/>
                    <a:lumOff val="25000"/>
                  </a:prstClr>
                </a:solidFill>
                <a:latin typeface="Montserrat" panose="00000500000000000000" pitchFamily="2" charset="0"/>
                <a:cs typeface="Calibri Light" panose="020F0302020204030204" pitchFamily="34" charset="0"/>
              </a:defRPr>
            </a:lvl1pPr>
          </a:lstStyle>
          <a:p>
            <a:pPr marL="0" indent="0">
              <a:buNone/>
            </a:pPr>
            <a:r>
              <a:rPr lang="es-MX" sz="1600" dirty="0"/>
              <a:t>Atención a usuarios en las Representaciones </a:t>
            </a:r>
            <a:r>
              <a:rPr lang="es-MX" sz="1600" dirty="0" smtClean="0"/>
              <a:t>Federales:</a:t>
            </a:r>
            <a:endParaRPr lang="es-MX" sz="1600" dirty="0"/>
          </a:p>
          <a:p>
            <a:pPr marL="0" indent="0">
              <a:buNone/>
            </a:pPr>
            <a:endParaRPr lang="es-MX" sz="1600" dirty="0"/>
          </a:p>
          <a:p>
            <a:pPr marL="0" indent="0">
              <a:buNone/>
            </a:pPr>
            <a:r>
              <a:rPr lang="es-MX" sz="1600" dirty="0" smtClean="0"/>
              <a:t>Los </a:t>
            </a:r>
            <a:r>
              <a:rPr lang="es-MX" sz="1600" dirty="0"/>
              <a:t>requerimientos y resoluciones de las solicitudes presentadas con anterioridad al 1 de junio de 2019, se continuarán enviando a las delegaciones para su notificación. La DGCE informará a las empresas del envío de dichas resoluciones para que acudan personalmente a notificarse a la Representación Federal correspondiente. </a:t>
            </a:r>
          </a:p>
          <a:p>
            <a:pPr marL="0" indent="0">
              <a:buNone/>
            </a:pPr>
            <a:endParaRPr lang="es-MX" sz="1600" dirty="0"/>
          </a:p>
          <a:p>
            <a:pPr marL="0" indent="0">
              <a:buNone/>
            </a:pPr>
            <a:r>
              <a:rPr lang="es-MX" sz="1600" dirty="0" smtClean="0"/>
              <a:t>Con </a:t>
            </a:r>
            <a:r>
              <a:rPr lang="es-MX" sz="1600" dirty="0"/>
              <a:t>el objetivo de dar certidumbre sobre los requisitos y presentación de solicitudes, las Representaciones Federales continuarán brindando la orientación adecuada a los usuarios del trámite sobre</a:t>
            </a:r>
            <a:r>
              <a:rPr lang="es-MX" sz="1600" dirty="0" smtClean="0"/>
              <a:t>:</a:t>
            </a:r>
          </a:p>
          <a:p>
            <a:pPr marL="0" indent="0">
              <a:buNone/>
            </a:pPr>
            <a:endParaRPr lang="es-MX" sz="1600" dirty="0"/>
          </a:p>
          <a:p>
            <a:pPr marL="742950" lvl="1" indent="-285750">
              <a:buFont typeface="Arial" panose="020B0604020202020204" pitchFamily="34" charset="0"/>
              <a:buChar char="•"/>
            </a:pPr>
            <a:r>
              <a:rPr lang="es-MX" sz="1600" dirty="0">
                <a:solidFill>
                  <a:prstClr val="black">
                    <a:lumMod val="75000"/>
                    <a:lumOff val="25000"/>
                  </a:prstClr>
                </a:solidFill>
                <a:latin typeface="Montserrat" panose="00000500000000000000" pitchFamily="2" charset="0"/>
                <a:cs typeface="Calibri Light" panose="020F0302020204030204" pitchFamily="34" charset="0"/>
              </a:rPr>
              <a:t>Normatividad</a:t>
            </a:r>
          </a:p>
          <a:p>
            <a:pPr marL="742950" lvl="1" indent="-285750">
              <a:buFont typeface="Arial" panose="020B0604020202020204" pitchFamily="34" charset="0"/>
              <a:buChar char="•"/>
            </a:pPr>
            <a:r>
              <a:rPr lang="es-MX" sz="1600" dirty="0">
                <a:solidFill>
                  <a:prstClr val="black">
                    <a:lumMod val="75000"/>
                    <a:lumOff val="25000"/>
                  </a:prstClr>
                </a:solidFill>
                <a:latin typeface="Montserrat" panose="00000500000000000000" pitchFamily="2" charset="0"/>
                <a:cs typeface="Calibri Light" panose="020F0302020204030204" pitchFamily="34" charset="0"/>
              </a:rPr>
              <a:t>Procedimiento de ingreso de solicitudes</a:t>
            </a:r>
          </a:p>
          <a:p>
            <a:pPr marL="742950" lvl="1" indent="-285750">
              <a:buFont typeface="Arial" panose="020B0604020202020204" pitchFamily="34" charset="0"/>
              <a:buChar char="•"/>
            </a:pPr>
            <a:r>
              <a:rPr lang="es-MX" sz="1600" dirty="0">
                <a:solidFill>
                  <a:prstClr val="black">
                    <a:lumMod val="75000"/>
                    <a:lumOff val="25000"/>
                  </a:prstClr>
                </a:solidFill>
                <a:latin typeface="Montserrat" panose="00000500000000000000" pitchFamily="2" charset="0"/>
                <a:cs typeface="Calibri Light" panose="020F0302020204030204" pitchFamily="34" charset="0"/>
              </a:rPr>
              <a:t>Documentación requerida para ingresar solicitudes</a:t>
            </a:r>
          </a:p>
          <a:p>
            <a:pPr marL="742950" lvl="1" indent="-285750">
              <a:buFont typeface="Arial" panose="020B0604020202020204" pitchFamily="34" charset="0"/>
              <a:buChar char="•"/>
            </a:pPr>
            <a:r>
              <a:rPr lang="es-MX" sz="1600" dirty="0">
                <a:solidFill>
                  <a:prstClr val="black">
                    <a:lumMod val="75000"/>
                    <a:lumOff val="25000"/>
                  </a:prstClr>
                </a:solidFill>
                <a:latin typeface="Montserrat" panose="00000500000000000000" pitchFamily="2" charset="0"/>
                <a:cs typeface="Calibri Light" panose="020F0302020204030204" pitchFamily="34" charset="0"/>
              </a:rPr>
              <a:t>Correcto llenado del formato Excel </a:t>
            </a:r>
          </a:p>
        </p:txBody>
      </p:sp>
      <p:sp>
        <p:nvSpPr>
          <p:cNvPr id="11" name="CuadroTexto 10"/>
          <p:cNvSpPr txBox="1"/>
          <p:nvPr/>
        </p:nvSpPr>
        <p:spPr>
          <a:xfrm>
            <a:off x="8773886" y="642257"/>
            <a:ext cx="1994457" cy="369332"/>
          </a:xfrm>
          <a:prstGeom prst="rect">
            <a:avLst/>
          </a:prstGeom>
          <a:noFill/>
        </p:spPr>
        <p:txBody>
          <a:bodyPr wrap="none" rtlCol="0">
            <a:spAutoFit/>
          </a:bodyPr>
          <a:lstStyle/>
          <a:p>
            <a:r>
              <a:rPr lang="es-MX" dirty="0" smtClean="0">
                <a:latin typeface="Montserrat" panose="00000500000000000000" pitchFamily="2" charset="0"/>
              </a:rPr>
              <a:t>Guía de usuario</a:t>
            </a:r>
            <a:endParaRPr lang="es-MX" dirty="0">
              <a:latin typeface="Montserrat" panose="00000500000000000000" pitchFamily="2" charset="0"/>
            </a:endParaRPr>
          </a:p>
        </p:txBody>
      </p:sp>
    </p:spTree>
    <p:extLst>
      <p:ext uri="{BB962C8B-B14F-4D97-AF65-F5344CB8AC3E}">
        <p14:creationId xmlns:p14="http://schemas.microsoft.com/office/powerpoint/2010/main" val="4208405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9648" t="7311" r="74353" b="86706"/>
          <a:stretch/>
        </p:blipFill>
        <p:spPr bwMode="auto">
          <a:xfrm>
            <a:off x="495904" y="202867"/>
            <a:ext cx="1692125" cy="813770"/>
          </a:xfrm>
          <a:prstGeom prst="rect">
            <a:avLst/>
          </a:prstGeom>
          <a:ln>
            <a:noFill/>
          </a:ln>
          <a:extLst>
            <a:ext uri="{53640926-AAD7-44D8-BBD7-CCE9431645EC}">
              <a14:shadowObscured xmlns:a14="http://schemas.microsoft.com/office/drawing/2010/main"/>
            </a:ext>
          </a:extLst>
        </p:spPr>
      </p:pic>
      <p:cxnSp>
        <p:nvCxnSpPr>
          <p:cNvPr id="5" name="Conector recto 4"/>
          <p:cNvCxnSpPr/>
          <p:nvPr/>
        </p:nvCxnSpPr>
        <p:spPr>
          <a:xfrm flipV="1">
            <a:off x="0" y="1257677"/>
            <a:ext cx="7019259" cy="21266"/>
          </a:xfrm>
          <a:prstGeom prst="line">
            <a:avLst/>
          </a:prstGeom>
          <a:ln>
            <a:solidFill>
              <a:srgbClr val="9A4050"/>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flipV="1">
            <a:off x="7019259" y="0"/>
            <a:ext cx="1221227" cy="1257677"/>
          </a:xfrm>
          <a:prstGeom prst="line">
            <a:avLst/>
          </a:prstGeom>
          <a:ln>
            <a:solidFill>
              <a:srgbClr val="9A4050"/>
            </a:solidFill>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2188029" y="520538"/>
            <a:ext cx="4112989" cy="461665"/>
          </a:xfrm>
          <a:prstGeom prst="rect">
            <a:avLst/>
          </a:prstGeom>
          <a:noFill/>
        </p:spPr>
        <p:txBody>
          <a:bodyPr wrap="square" rtlCol="0">
            <a:spAutoFit/>
          </a:bodyPr>
          <a:lstStyle/>
          <a:p>
            <a:pPr algn="r"/>
            <a:r>
              <a:rPr lang="es-MX" sz="1200" dirty="0" smtClean="0">
                <a:solidFill>
                  <a:srgbClr val="9A4050"/>
                </a:solidFill>
                <a:latin typeface="Montserrat" panose="00000500000000000000" pitchFamily="50" charset="0"/>
                <a:cs typeface="Times New Roman" panose="02020603050405020304" pitchFamily="18" charset="0"/>
              </a:rPr>
              <a:t>SUBSECRETARÍA DE INDUSTRIA Y COMERCIO</a:t>
            </a:r>
          </a:p>
          <a:p>
            <a:pPr algn="r"/>
            <a:r>
              <a:rPr lang="es-MX" sz="1200" b="1" dirty="0" smtClean="0">
                <a:solidFill>
                  <a:srgbClr val="9A4050"/>
                </a:solidFill>
                <a:latin typeface="Montserrat" panose="00000500000000000000" pitchFamily="50" charset="0"/>
                <a:cs typeface="Times New Roman" panose="02020603050405020304" pitchFamily="18" charset="0"/>
              </a:rPr>
              <a:t>DIRECCIÓN GENERAL DE COMERCIO EXTERIOR</a:t>
            </a:r>
          </a:p>
        </p:txBody>
      </p:sp>
      <p:pic>
        <p:nvPicPr>
          <p:cNvPr id="10" name="Imagen 9"/>
          <p:cNvPicPr/>
          <p:nvPr/>
        </p:nvPicPr>
        <p:blipFill rotWithShape="1">
          <a:blip r:embed="rId4" cstate="print">
            <a:extLst>
              <a:ext uri="{28A0092B-C50C-407E-A947-70E740481C1C}">
                <a14:useLocalDpi xmlns:a14="http://schemas.microsoft.com/office/drawing/2010/main" val="0"/>
              </a:ext>
            </a:extLst>
          </a:blip>
          <a:srcRect t="53462" r="38324" b="-752"/>
          <a:stretch/>
        </p:blipFill>
        <p:spPr bwMode="auto">
          <a:xfrm>
            <a:off x="0" y="2138297"/>
            <a:ext cx="4810125" cy="4743450"/>
          </a:xfrm>
          <a:prstGeom prst="rect">
            <a:avLst/>
          </a:prstGeom>
          <a:ln>
            <a:noFill/>
          </a:ln>
          <a:extLst>
            <a:ext uri="{53640926-AAD7-44D8-BBD7-CCE9431645EC}">
              <a14:shadowObscured xmlns:a14="http://schemas.microsoft.com/office/drawing/2010/main"/>
            </a:ext>
          </a:extLst>
        </p:spPr>
      </p:pic>
      <p:sp>
        <p:nvSpPr>
          <p:cNvPr id="8" name="CuadroTexto 7"/>
          <p:cNvSpPr txBox="1"/>
          <p:nvPr/>
        </p:nvSpPr>
        <p:spPr>
          <a:xfrm>
            <a:off x="2188029" y="520538"/>
            <a:ext cx="4112989"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srgbClr val="9A4050"/>
                </a:solidFill>
                <a:effectLst/>
                <a:uLnTx/>
                <a:uFillTx/>
                <a:latin typeface="Montserrat" panose="00000500000000000000" pitchFamily="50" charset="0"/>
                <a:ea typeface="+mn-ea"/>
                <a:cs typeface="Times New Roman" panose="02020603050405020304" pitchFamily="18" charset="0"/>
              </a:rPr>
              <a:t>SUBSECRETARÍA DE INDUSTRIA Y COMERCIO</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smtClean="0">
                <a:ln>
                  <a:noFill/>
                </a:ln>
                <a:solidFill>
                  <a:srgbClr val="9A4050"/>
                </a:solidFill>
                <a:effectLst/>
                <a:uLnTx/>
                <a:uFillTx/>
                <a:latin typeface="Montserrat" panose="00000500000000000000" pitchFamily="50" charset="0"/>
                <a:ea typeface="+mn-ea"/>
                <a:cs typeface="Times New Roman" panose="02020603050405020304" pitchFamily="18" charset="0"/>
              </a:rPr>
              <a:t>DIRECCIÓN GENERAL DE COMERCIO EXTERIOR</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MX" sz="1200" b="1" i="0" u="none" strike="noStrike" kern="1200" cap="none" spc="0" normalizeH="0" baseline="0" noProof="0" dirty="0" smtClean="0">
              <a:ln>
                <a:noFill/>
              </a:ln>
              <a:solidFill>
                <a:srgbClr val="9A4050"/>
              </a:solidFill>
              <a:effectLst/>
              <a:uLnTx/>
              <a:uFillTx/>
              <a:latin typeface="Montserrat" panose="00000500000000000000" pitchFamily="50" charset="0"/>
              <a:ea typeface="+mn-ea"/>
              <a:cs typeface="Times New Roman" panose="02020603050405020304" pitchFamily="18" charset="0"/>
            </a:endParaRPr>
          </a:p>
        </p:txBody>
      </p:sp>
      <p:sp>
        <p:nvSpPr>
          <p:cNvPr id="16" name="Rectángulo 15"/>
          <p:cNvSpPr/>
          <p:nvPr/>
        </p:nvSpPr>
        <p:spPr>
          <a:xfrm>
            <a:off x="308578" y="2127084"/>
            <a:ext cx="10908635" cy="198388"/>
          </a:xfrm>
          <a:prstGeom prst="rect">
            <a:avLst/>
          </a:prstGeom>
          <a:noFill/>
        </p:spPr>
        <p:txBody>
          <a:bodyPr wrap="square" lIns="0" tIns="0" rIns="0" bIns="0" rtlCol="0">
            <a:spAutoFit/>
          </a:bodyPr>
          <a:lstStyle/>
          <a:p>
            <a:pPr algn="just">
              <a:lnSpc>
                <a:spcPts val="1500"/>
              </a:lnSpc>
            </a:pPr>
            <a:r>
              <a:rPr lang="es-MX" sz="1700" b="1" u="sng" dirty="0" smtClean="0">
                <a:solidFill>
                  <a:prstClr val="black">
                    <a:lumMod val="75000"/>
                    <a:lumOff val="25000"/>
                  </a:prstClr>
                </a:solidFill>
                <a:latin typeface="Montserrat" panose="00000500000000000000" pitchFamily="2" charset="0"/>
                <a:cs typeface="Calibri Light" panose="020F0302020204030204" pitchFamily="34" charset="0"/>
              </a:rPr>
              <a:t>Para mercancías o insumos incorporados a mercancías de exportación:</a:t>
            </a:r>
          </a:p>
        </p:txBody>
      </p:sp>
      <p:sp>
        <p:nvSpPr>
          <p:cNvPr id="12" name="Rectángulo 11"/>
          <p:cNvSpPr/>
          <p:nvPr/>
        </p:nvSpPr>
        <p:spPr>
          <a:xfrm>
            <a:off x="236660" y="2633758"/>
            <a:ext cx="11521525" cy="3776034"/>
          </a:xfrm>
          <a:prstGeom prst="rect">
            <a:avLst/>
          </a:prstGeom>
          <a:noFill/>
        </p:spPr>
        <p:txBody>
          <a:bodyPr wrap="square" lIns="0" tIns="0" rIns="0" bIns="0" rtlCol="0">
            <a:spAutoFit/>
          </a:bodyPr>
          <a:lstStyle/>
          <a:p>
            <a:pPr marL="228600" indent="-228600" algn="just">
              <a:lnSpc>
                <a:spcPts val="1500"/>
              </a:lnSpc>
              <a:spcBef>
                <a:spcPts val="600"/>
              </a:spcBef>
              <a:buFont typeface="+mj-lt"/>
              <a:buAutoNum type="arabicPeriod"/>
            </a:pPr>
            <a:r>
              <a:rPr lang="es-MX" sz="1600" dirty="0" smtClean="0">
                <a:solidFill>
                  <a:prstClr val="black">
                    <a:lumMod val="75000"/>
                    <a:lumOff val="25000"/>
                  </a:prstClr>
                </a:solidFill>
                <a:latin typeface="Montserrat" panose="00000500000000000000" pitchFamily="2" charset="0"/>
                <a:cs typeface="Calibri Light" panose="020F0302020204030204" pitchFamily="34" charset="0"/>
              </a:rPr>
              <a:t>Adjuntar facturas digitalizadas que amparen las operaciones de importación y exportación realizadas, mismas que deberán identificarse por número de factura dentro de una carpeta con el folio y año de la solicitud a la que correspondan.</a:t>
            </a:r>
          </a:p>
          <a:p>
            <a:pPr marL="228600" indent="-228600" algn="just">
              <a:lnSpc>
                <a:spcPts val="1500"/>
              </a:lnSpc>
              <a:spcBef>
                <a:spcPts val="600"/>
              </a:spcBef>
              <a:buFont typeface="+mj-lt"/>
              <a:buAutoNum type="arabicPeriod"/>
            </a:pPr>
            <a:endParaRPr lang="es-MX" sz="1600" dirty="0" smtClean="0">
              <a:solidFill>
                <a:prstClr val="black">
                  <a:lumMod val="75000"/>
                  <a:lumOff val="25000"/>
                </a:prstClr>
              </a:solidFill>
              <a:latin typeface="Montserrat" panose="00000500000000000000" pitchFamily="2" charset="0"/>
              <a:cs typeface="Calibri Light" panose="020F0302020204030204" pitchFamily="34" charset="0"/>
            </a:endParaRPr>
          </a:p>
          <a:p>
            <a:pPr marL="228600" indent="-228600" algn="just">
              <a:lnSpc>
                <a:spcPts val="1500"/>
              </a:lnSpc>
              <a:spcBef>
                <a:spcPts val="600"/>
              </a:spcBef>
              <a:buFont typeface="+mj-lt"/>
              <a:buAutoNum type="arabicPeriod"/>
            </a:pPr>
            <a:r>
              <a:rPr lang="es-MX" sz="1600" dirty="0" smtClean="0">
                <a:solidFill>
                  <a:prstClr val="black">
                    <a:lumMod val="75000"/>
                    <a:lumOff val="25000"/>
                  </a:prstClr>
                </a:solidFill>
                <a:latin typeface="Montserrat" panose="00000500000000000000" pitchFamily="2" charset="0"/>
                <a:cs typeface="Calibri Light" panose="020F0302020204030204" pitchFamily="34" charset="0"/>
              </a:rPr>
              <a:t>En caso de que la mercancía importada sea originaria de los Estados Unidos de América, Canadá, o de alguno de los países integrantes del Acuerdo de Asociación Económica, Concertación Política y Cooperación entre los Estados Unidos Mexicanos y la Comunidad Europea y sus Estados Miembros o del Tratado de Libre Comercio entre los Estados Unidos Mexicanos y los Estados de la Asociación Europea de Libre Comercio deberá declararse en el escrito libre en el que se ingrese la solicitud, los motivos por qué no se hizo uso de la preferencia arancelaria a la importación en México.</a:t>
            </a:r>
          </a:p>
          <a:p>
            <a:pPr marL="228600" indent="-228600" algn="just">
              <a:lnSpc>
                <a:spcPts val="1500"/>
              </a:lnSpc>
              <a:spcBef>
                <a:spcPts val="600"/>
              </a:spcBef>
              <a:buFont typeface="+mj-lt"/>
              <a:buAutoNum type="arabicPeriod"/>
            </a:pPr>
            <a:endParaRPr lang="es-MX" sz="1600" dirty="0" smtClean="0">
              <a:solidFill>
                <a:prstClr val="black">
                  <a:lumMod val="75000"/>
                  <a:lumOff val="25000"/>
                </a:prstClr>
              </a:solidFill>
              <a:latin typeface="Montserrat" panose="00000500000000000000" pitchFamily="2" charset="0"/>
              <a:cs typeface="Calibri Light" panose="020F0302020204030204" pitchFamily="34" charset="0"/>
            </a:endParaRPr>
          </a:p>
          <a:p>
            <a:pPr marL="228600" indent="-228600" algn="just">
              <a:lnSpc>
                <a:spcPts val="1500"/>
              </a:lnSpc>
              <a:spcBef>
                <a:spcPts val="600"/>
              </a:spcBef>
              <a:buFont typeface="+mj-lt"/>
              <a:buAutoNum type="arabicPeriod"/>
            </a:pPr>
            <a:r>
              <a:rPr lang="es-MX" sz="1600" dirty="0" smtClean="0">
                <a:solidFill>
                  <a:prstClr val="black">
                    <a:lumMod val="75000"/>
                    <a:lumOff val="25000"/>
                  </a:prstClr>
                </a:solidFill>
                <a:latin typeface="Montserrat" panose="00000500000000000000" pitchFamily="2" charset="0"/>
                <a:cs typeface="Calibri Light" panose="020F0302020204030204" pitchFamily="34" charset="0"/>
              </a:rPr>
              <a:t>En caso de que la mercancía se haya exportado a los Estados Unidos de América, Canadá, o a alguno de los países integrantes del Acuerdo de Asociación Económica, Concertación Política y Cooperación entre los Estados Unidos Mexicanos y la Comunidad Europea y sus Estados Miembros o del Tratado de Libre Comercio entre los Estados Unidos Mexicanos y los Estados de la Asociación Europea de Libre Comercio deberá señalarse en el escrito libre en el que se presente la solicitud, si se hizo o no uso de la preferencia arancelaria en el país de destino, el monto del impuesto pagado por dicha importación y adjuntar el documento oficial que compruebe la importación en el país de destino.</a:t>
            </a:r>
            <a:endParaRPr lang="es-MX" sz="1600" dirty="0">
              <a:solidFill>
                <a:prstClr val="black">
                  <a:lumMod val="75000"/>
                  <a:lumOff val="25000"/>
                </a:prstClr>
              </a:solidFill>
              <a:latin typeface="Montserrat" panose="00000500000000000000" pitchFamily="2" charset="0"/>
              <a:cs typeface="Calibri Light" panose="020F0302020204030204" pitchFamily="34" charset="0"/>
            </a:endParaRPr>
          </a:p>
        </p:txBody>
      </p:sp>
      <p:sp>
        <p:nvSpPr>
          <p:cNvPr id="15" name="CuadroTexto 14"/>
          <p:cNvSpPr txBox="1"/>
          <p:nvPr/>
        </p:nvSpPr>
        <p:spPr>
          <a:xfrm>
            <a:off x="8773886" y="642257"/>
            <a:ext cx="1994457" cy="369332"/>
          </a:xfrm>
          <a:prstGeom prst="rect">
            <a:avLst/>
          </a:prstGeom>
          <a:noFill/>
        </p:spPr>
        <p:txBody>
          <a:bodyPr wrap="none" rtlCol="0">
            <a:spAutoFit/>
          </a:bodyPr>
          <a:lstStyle/>
          <a:p>
            <a:r>
              <a:rPr lang="es-MX" dirty="0" smtClean="0">
                <a:latin typeface="Montserrat" panose="00000500000000000000" pitchFamily="2" charset="0"/>
              </a:rPr>
              <a:t>Guía de usuario</a:t>
            </a:r>
            <a:endParaRPr lang="es-MX" dirty="0">
              <a:latin typeface="Montserrat" panose="00000500000000000000" pitchFamily="2" charset="0"/>
            </a:endParaRPr>
          </a:p>
        </p:txBody>
      </p:sp>
      <p:sp>
        <p:nvSpPr>
          <p:cNvPr id="17" name="CuadroTexto 16"/>
          <p:cNvSpPr txBox="1"/>
          <p:nvPr/>
        </p:nvSpPr>
        <p:spPr>
          <a:xfrm>
            <a:off x="5061013" y="1416285"/>
            <a:ext cx="960519" cy="338554"/>
          </a:xfrm>
          <a:prstGeom prst="rect">
            <a:avLst/>
          </a:prstGeom>
          <a:noFill/>
        </p:spPr>
        <p:txBody>
          <a:bodyPr wrap="none" rtlCol="0">
            <a:spAutoFit/>
          </a:bodyPr>
          <a:lstStyle/>
          <a:p>
            <a:r>
              <a:rPr lang="es-MX" sz="1600" dirty="0" smtClean="0">
                <a:latin typeface="Montserrat" panose="00000500000000000000" pitchFamily="2" charset="0"/>
              </a:rPr>
              <a:t>Anexo 1</a:t>
            </a:r>
            <a:endParaRPr lang="es-MX" sz="1600" dirty="0">
              <a:latin typeface="Montserrat" panose="00000500000000000000" pitchFamily="2" charset="0"/>
            </a:endParaRPr>
          </a:p>
        </p:txBody>
      </p:sp>
    </p:spTree>
    <p:extLst>
      <p:ext uri="{BB962C8B-B14F-4D97-AF65-F5344CB8AC3E}">
        <p14:creationId xmlns:p14="http://schemas.microsoft.com/office/powerpoint/2010/main" val="3210416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1374</Words>
  <Application>Microsoft Office PowerPoint</Application>
  <PresentationFormat>Panorámica</PresentationFormat>
  <Paragraphs>190</Paragraphs>
  <Slides>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vt:i4>
      </vt:variant>
    </vt:vector>
  </HeadingPairs>
  <TitlesOfParts>
    <vt:vector size="13" baseType="lpstr">
      <vt:lpstr>Arial</vt:lpstr>
      <vt:lpstr>Calibri</vt:lpstr>
      <vt:lpstr>Calibri Light</vt:lpstr>
      <vt:lpstr>Montserrat</vt:lpstr>
      <vt:lpstr>Segoe UI Black</vt:lpstr>
      <vt:lpstr>Segoe UI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MARCO ANTONIO ANDRADE MARTINEZ</dc:creator>
  <cp:lastModifiedBy>Tania Fernanda Andrade Maqueda</cp:lastModifiedBy>
  <cp:revision>21</cp:revision>
  <dcterms:created xsi:type="dcterms:W3CDTF">2019-06-03T02:44:54Z</dcterms:created>
  <dcterms:modified xsi:type="dcterms:W3CDTF">2019-06-24T21:29:01Z</dcterms:modified>
</cp:coreProperties>
</file>