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67" r:id="rId2"/>
    <p:sldId id="335" r:id="rId3"/>
    <p:sldId id="302" r:id="rId4"/>
    <p:sldId id="384" r:id="rId5"/>
    <p:sldId id="383" r:id="rId6"/>
    <p:sldId id="363" r:id="rId7"/>
    <p:sldId id="356" r:id="rId8"/>
    <p:sldId id="357" r:id="rId9"/>
    <p:sldId id="386" r:id="rId10"/>
    <p:sldId id="410" r:id="rId11"/>
    <p:sldId id="385" r:id="rId12"/>
    <p:sldId id="387" r:id="rId13"/>
    <p:sldId id="389" r:id="rId14"/>
    <p:sldId id="390" r:id="rId15"/>
    <p:sldId id="391" r:id="rId16"/>
    <p:sldId id="392" r:id="rId17"/>
    <p:sldId id="411" r:id="rId18"/>
    <p:sldId id="412" r:id="rId19"/>
    <p:sldId id="413" r:id="rId20"/>
    <p:sldId id="394" r:id="rId21"/>
    <p:sldId id="425" r:id="rId22"/>
    <p:sldId id="395" r:id="rId23"/>
    <p:sldId id="396" r:id="rId24"/>
    <p:sldId id="414" r:id="rId25"/>
    <p:sldId id="415" r:id="rId26"/>
    <p:sldId id="397" r:id="rId27"/>
    <p:sldId id="426" r:id="rId28"/>
    <p:sldId id="388" r:id="rId29"/>
    <p:sldId id="398" r:id="rId30"/>
    <p:sldId id="401" r:id="rId31"/>
    <p:sldId id="416" r:id="rId32"/>
    <p:sldId id="417" r:id="rId33"/>
    <p:sldId id="399" r:id="rId34"/>
    <p:sldId id="400" r:id="rId35"/>
    <p:sldId id="402" r:id="rId36"/>
    <p:sldId id="427" r:id="rId37"/>
    <p:sldId id="404" r:id="rId38"/>
    <p:sldId id="406" r:id="rId39"/>
    <p:sldId id="407" r:id="rId40"/>
    <p:sldId id="418" r:id="rId41"/>
    <p:sldId id="419" r:id="rId42"/>
    <p:sldId id="408" r:id="rId43"/>
    <p:sldId id="405" r:id="rId44"/>
    <p:sldId id="409" r:id="rId45"/>
    <p:sldId id="420" r:id="rId46"/>
    <p:sldId id="421" r:id="rId47"/>
    <p:sldId id="422" r:id="rId48"/>
    <p:sldId id="423" r:id="rId49"/>
    <p:sldId id="424" r:id="rId5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ela Pinto Rangel" initials="PPR" lastIdx="6" clrIdx="0">
    <p:extLst>
      <p:ext uri="{19B8F6BF-5375-455C-9EA6-DF929625EA0E}">
        <p15:presenceInfo xmlns:p15="http://schemas.microsoft.com/office/powerpoint/2012/main" userId="S-1-5-21-586838802-3905140638-787700010-563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45A"/>
    <a:srgbClr val="691B31"/>
    <a:srgbClr val="22584B"/>
    <a:srgbClr val="DEC9A2"/>
    <a:srgbClr val="245C4F"/>
    <a:srgbClr val="4D4D4D"/>
    <a:srgbClr val="A42145"/>
    <a:srgbClr val="6E152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86450"/>
  </p:normalViewPr>
  <p:slideViewPr>
    <p:cSldViewPr snapToGrid="0" snapToObjects="1">
      <p:cViewPr varScale="1">
        <p:scale>
          <a:sx n="51" d="100"/>
          <a:sy n="51" d="100"/>
        </p:scale>
        <p:origin x="64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12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explosion val="9"/>
            <c:spPr>
              <a:solidFill>
                <a:srgbClr val="22584B">
                  <a:alpha val="80784"/>
                </a:srgb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5B7-4141-B17A-5B0E6899A5A8}"/>
              </c:ext>
            </c:extLst>
          </c:dPt>
          <c:dPt>
            <c:idx val="1"/>
            <c:bubble3D val="0"/>
            <c:explosion val="2"/>
            <c:spPr>
              <a:solidFill>
                <a:srgbClr val="DEC9A2">
                  <a:alpha val="73000"/>
                </a:srgbClr>
              </a:solidFill>
              <a:ln w="25400">
                <a:solidFill>
                  <a:srgbClr val="BC945A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5B7-4141-B17A-5B0E6899A5A8}"/>
              </c:ext>
            </c:extLst>
          </c:dPt>
          <c:dLbls>
            <c:dLbl>
              <c:idx val="0"/>
              <c:layout>
                <c:manualLayout>
                  <c:x val="-2.8645502418044985E-17"/>
                  <c:y val="4.45312472606270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ontserrat SemiBold" panose="00000700000000000000" pitchFamily="2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B7-4141-B17A-5B0E6899A5A8}"/>
                </c:ext>
              </c:extLst>
            </c:dLbl>
            <c:dLbl>
              <c:idx val="1"/>
              <c:layout>
                <c:manualLayout>
                  <c:x val="0"/>
                  <c:y val="-7.03124956746750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ontserrat SemiBold" panose="00000700000000000000" pitchFamily="2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B7-4141-B17A-5B0E6899A5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Completo</c:v>
                </c:pt>
                <c:pt idx="1">
                  <c:v>Pendiente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0.74109999999999998</c:v>
                </c:pt>
                <c:pt idx="1">
                  <c:v>0.25890000000000002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B7-4141-B17A-5B0E6899A5A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42"/>
        <c:holeSize val="4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75CBD-1CB4-4CC4-83E0-6DC26FE2F581}" type="datetimeFigureOut">
              <a:rPr lang="es-MX" smtClean="0"/>
              <a:t>29/11/2020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0DBB-F641-41CD-9C03-F8AB7C46A5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7411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709C8-F64D-497E-9846-5E49039B7AD3}" type="datetimeFigureOut">
              <a:rPr lang="es-MX" smtClean="0"/>
              <a:t>29/11/2020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035F2-9ADA-4F8C-9532-14D71E2169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108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29/11/2020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24473" y="3343609"/>
            <a:ext cx="5029200" cy="0"/>
          </a:xfrm>
          <a:prstGeom prst="line">
            <a:avLst/>
          </a:prstGeom>
          <a:ln w="1905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201526"/>
            <a:ext cx="4138175" cy="101993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072021"/>
            <a:ext cx="9144000" cy="94681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452563" y="3606800"/>
            <a:ext cx="9215437" cy="1144588"/>
          </a:xfrm>
        </p:spPr>
        <p:txBody>
          <a:bodyPr/>
          <a:lstStyle>
            <a:lvl1pPr marL="0" indent="0" algn="ctr">
              <a:buNone/>
              <a:defRPr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2305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6B0B0-52A6-6C41-A530-1440610A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0BC0CB-2C47-194B-B1F8-75F083E3F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21653"/>
            <a:ext cx="10515600" cy="4255310"/>
          </a:xfrm>
        </p:spPr>
        <p:txBody>
          <a:bodyPr vert="eaVert"/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5AD14C-2138-6F4F-B03D-F9ED9A34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29/11/2020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128441-9A13-2B4D-81D4-40E3DD80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F6E4CD-0587-474C-88E0-76CAAC92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806170"/>
            <a:ext cx="10512000" cy="0"/>
          </a:xfrm>
          <a:prstGeom prst="line">
            <a:avLst/>
          </a:prstGeom>
          <a:ln w="19050">
            <a:solidFill>
              <a:srgbClr val="BC9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69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01591-7198-0F4D-9D55-9B412361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29/11/2020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7B0F64-10CB-1B4E-A94E-BA986C03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424527-C05A-DB4D-84EE-018127D9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9" y="5494421"/>
            <a:ext cx="2722735" cy="67107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917782" y="2589519"/>
            <a:ext cx="7274218" cy="1006609"/>
          </a:xfrm>
          <a:prstGeom prst="rect">
            <a:avLst/>
          </a:prstGeom>
          <a:gradFill flip="none" rotWithShape="1">
            <a:gsLst>
              <a:gs pos="100000">
                <a:srgbClr val="4D7F71">
                  <a:alpha val="0"/>
                </a:srgbClr>
              </a:gs>
              <a:gs pos="0">
                <a:srgbClr val="4D7F7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265C4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08" y="2811857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59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 b="0" i="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 smtClean="0"/>
              <a:t>Lorem ipsum</a:t>
            </a:r>
            <a:br>
              <a:rPr lang="es-ES" dirty="0" smtClean="0"/>
            </a:br>
            <a:r>
              <a:rPr lang="es-ES" dirty="0" smtClean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0" indent="0" algn="r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 smtClean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29/11/2020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angle 6"/>
          <p:cNvSpPr/>
          <p:nvPr userDrawn="1"/>
        </p:nvSpPr>
        <p:spPr>
          <a:xfrm>
            <a:off x="11488189" y="239784"/>
            <a:ext cx="257695" cy="1576243"/>
          </a:xfrm>
          <a:prstGeom prst="rect">
            <a:avLst/>
          </a:prstGeom>
          <a:solidFill>
            <a:srgbClr val="24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634A7-9004-D440-86C3-4AB48AA7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84706"/>
            <a:ext cx="10515600" cy="2852737"/>
          </a:xfrm>
        </p:spPr>
        <p:txBody>
          <a:bodyPr anchor="b"/>
          <a:lstStyle>
            <a:lvl1pPr>
              <a:defRPr sz="6000" b="0" i="0">
                <a:latin typeface="Montserrat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3C5C9E-DB6F-504B-93BB-66CF3497A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64431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29/11/2020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63748" cy="435133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9024" y="1825625"/>
            <a:ext cx="3886925" cy="435133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29/11/2020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934305" y="366713"/>
            <a:ext cx="257695" cy="1576243"/>
          </a:xfrm>
          <a:prstGeom prst="rect">
            <a:avLst/>
          </a:prstGeom>
          <a:solidFill>
            <a:srgbClr val="24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779025" y="366714"/>
            <a:ext cx="3843131" cy="145891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000" b="0" i="0">
                <a:latin typeface="Montserrat Medium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 smtClean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29/11/2020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83DC7C-0DFD-A146-96AA-922A0BD9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29/11/2020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2200DE-3D26-A84D-8F5E-384E93FC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D56C6E-3E4E-2E4E-A2D6-8B0B5AAE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36380" y="3876851"/>
            <a:ext cx="7119240" cy="65881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D4D4D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917782" y="2589519"/>
            <a:ext cx="7274218" cy="1006609"/>
          </a:xfrm>
          <a:prstGeom prst="rect">
            <a:avLst/>
          </a:prstGeom>
          <a:gradFill flip="none" rotWithShape="1">
            <a:gsLst>
              <a:gs pos="100000">
                <a:srgbClr val="DEC9A2">
                  <a:shade val="67500"/>
                  <a:satMod val="115000"/>
                  <a:alpha val="0"/>
                </a:srgbClr>
              </a:gs>
              <a:gs pos="0">
                <a:srgbClr val="DEC9A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265C4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08" y="2811857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09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2F6A71-34EE-B34B-AFA7-18487432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29/11/2020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14938F-592E-C442-8304-19C2B2DC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B6C953-D0A6-0944-AF6E-40BEA205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74133"/>
            <a:ext cx="5595938" cy="5681133"/>
          </a:xfrm>
        </p:spPr>
        <p:txBody>
          <a:bodyPr>
            <a:noAutofit/>
          </a:bodyPr>
          <a:lstStyle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Montserrat Medium" panose="00000600000000000000" pitchFamily="2" charset="0"/>
              </a:defRPr>
            </a:lvl2pPr>
          </a:lstStyle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wisi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exerci</a:t>
            </a:r>
            <a:r>
              <a:rPr lang="en-US" dirty="0" smtClean="0"/>
              <a:t> </a:t>
            </a:r>
            <a:r>
              <a:rPr lang="en-US" dirty="0" err="1" smtClean="0"/>
              <a:t>tation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iriure</a:t>
            </a:r>
            <a:r>
              <a:rPr lang="en-US" dirty="0" smtClean="0"/>
              <a:t> dolor in </a:t>
            </a:r>
            <a:r>
              <a:rPr lang="en-US" dirty="0" err="1" smtClean="0"/>
              <a:t>hendrerit</a:t>
            </a:r>
            <a:r>
              <a:rPr lang="en-US" dirty="0" smtClean="0"/>
              <a:t> in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at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et </a:t>
            </a:r>
            <a:r>
              <a:rPr lang="en-US" dirty="0" err="1" smtClean="0"/>
              <a:t>accumsan</a:t>
            </a:r>
            <a:r>
              <a:rPr lang="en-US" dirty="0" smtClean="0"/>
              <a:t> et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qui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luptatum</a:t>
            </a:r>
            <a:r>
              <a:rPr lang="en-US" dirty="0" smtClean="0"/>
              <a:t> </a:t>
            </a:r>
            <a:r>
              <a:rPr lang="en-US" dirty="0" err="1" smtClean="0"/>
              <a:t>zzril</a:t>
            </a:r>
            <a:r>
              <a:rPr lang="en-US" dirty="0" smtClean="0"/>
              <a:t> </a:t>
            </a:r>
            <a:r>
              <a:rPr lang="en-US" dirty="0" err="1" smtClean="0"/>
              <a:t>delenit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feugait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iriure</a:t>
            </a:r>
            <a:r>
              <a:rPr lang="en-US" dirty="0" smtClean="0"/>
              <a:t> dolor in </a:t>
            </a:r>
            <a:r>
              <a:rPr lang="en-US" dirty="0" err="1" smtClean="0"/>
              <a:t>hendrerit</a:t>
            </a:r>
            <a:r>
              <a:rPr lang="en-US" dirty="0" smtClean="0"/>
              <a:t> in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at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et </a:t>
            </a:r>
            <a:r>
              <a:rPr lang="en-US" dirty="0" err="1" smtClean="0"/>
              <a:t>accumsan</a:t>
            </a:r>
            <a:r>
              <a:rPr lang="en-US" dirty="0" smtClean="0"/>
              <a:t> et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qui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luptatum</a:t>
            </a:r>
            <a:r>
              <a:rPr lang="en-US" dirty="0" smtClean="0"/>
              <a:t> </a:t>
            </a:r>
            <a:r>
              <a:rPr lang="en-US" dirty="0" err="1" smtClean="0"/>
              <a:t>zzril</a:t>
            </a:r>
            <a:r>
              <a:rPr lang="en-US" dirty="0" smtClean="0"/>
              <a:t> </a:t>
            </a:r>
            <a:r>
              <a:rPr lang="en-US" dirty="0" err="1" smtClean="0"/>
              <a:t>delenit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feugait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434138" y="474663"/>
            <a:ext cx="4919662" cy="5537200"/>
          </a:xfrm>
        </p:spPr>
        <p:txBody>
          <a:bodyPr>
            <a:normAutofit/>
          </a:bodyPr>
          <a:lstStyle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Montserrat Medium" panose="00000600000000000000" pitchFamily="2" charset="0"/>
              </a:defRPr>
            </a:lvl2pPr>
          </a:lstStyle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wisi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exerci</a:t>
            </a:r>
            <a:r>
              <a:rPr lang="en-US" dirty="0" smtClean="0"/>
              <a:t> </a:t>
            </a:r>
            <a:r>
              <a:rPr lang="en-US" dirty="0" err="1" smtClean="0"/>
              <a:t>tation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iriure</a:t>
            </a:r>
            <a:r>
              <a:rPr lang="en-US" dirty="0" smtClean="0"/>
              <a:t> dolor in </a:t>
            </a:r>
            <a:r>
              <a:rPr lang="en-US" dirty="0" err="1" smtClean="0"/>
              <a:t>hendrerit</a:t>
            </a:r>
            <a:r>
              <a:rPr lang="en-US" dirty="0" smtClean="0"/>
              <a:t> in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at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et </a:t>
            </a:r>
            <a:r>
              <a:rPr lang="en-US" dirty="0" err="1" smtClean="0"/>
              <a:t>accumsan</a:t>
            </a:r>
            <a:r>
              <a:rPr lang="en-US" dirty="0" smtClean="0"/>
              <a:t> et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qui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luptatum</a:t>
            </a:r>
            <a:r>
              <a:rPr lang="en-US" dirty="0" smtClean="0"/>
              <a:t> </a:t>
            </a:r>
            <a:r>
              <a:rPr lang="en-US" dirty="0" err="1" smtClean="0"/>
              <a:t>zzril</a:t>
            </a:r>
            <a:r>
              <a:rPr lang="en-US" dirty="0" smtClean="0"/>
              <a:t> </a:t>
            </a:r>
            <a:r>
              <a:rPr lang="en-US" dirty="0" err="1" smtClean="0"/>
              <a:t>delenit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feugait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iriure</a:t>
            </a:r>
            <a:r>
              <a:rPr lang="en-US" dirty="0" smtClean="0"/>
              <a:t> dolor in </a:t>
            </a:r>
            <a:r>
              <a:rPr lang="en-US" dirty="0" err="1" smtClean="0"/>
              <a:t>hendrerit</a:t>
            </a:r>
            <a:r>
              <a:rPr lang="en-US" dirty="0" smtClean="0"/>
              <a:t> in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544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441508-0523-EB44-8782-98EE1226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29/11/2020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39" y="272732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076832"/>
            <a:ext cx="257695" cy="1576243"/>
          </a:xfrm>
          <a:prstGeom prst="rect">
            <a:avLst/>
          </a:prstGeom>
          <a:solidFill>
            <a:srgbClr val="24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solidFill>
                <a:srgbClr val="245C4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95313" y="1076325"/>
            <a:ext cx="3932237" cy="1576388"/>
          </a:xfrm>
        </p:spPr>
        <p:txBody>
          <a:bodyPr/>
          <a:lstStyle>
            <a:lvl1pPr marL="0" indent="0">
              <a:buNone/>
              <a:defRPr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>
                <a:solidFill>
                  <a:srgbClr val="245C4F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F210F0-7655-9348-979B-F10284E2F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39" y="372176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3BF44C-2FF4-B347-B721-2814E746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29/11/2020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35DECE-B230-5F4B-97A7-EE46C22B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1DD807-9735-484F-B0A4-5F9D807F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/>
          <p:cNvSpPr/>
          <p:nvPr userDrawn="1"/>
        </p:nvSpPr>
        <p:spPr>
          <a:xfrm>
            <a:off x="0" y="1076832"/>
            <a:ext cx="257695" cy="1576243"/>
          </a:xfrm>
          <a:prstGeom prst="rect">
            <a:avLst/>
          </a:prstGeom>
          <a:solidFill>
            <a:srgbClr val="24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5313" y="1076325"/>
            <a:ext cx="4062145" cy="1576388"/>
          </a:xfrm>
        </p:spPr>
        <p:txBody>
          <a:bodyPr>
            <a:noAutofit/>
          </a:bodyPr>
          <a:lstStyle>
            <a:lvl1pPr marL="0" indent="0">
              <a:buNone/>
              <a:defRPr sz="440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 sz="4000">
                <a:solidFill>
                  <a:srgbClr val="245C4F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8244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499C0E-414B-4742-8F18-A0ECE144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3AE6D4-0422-4248-B05D-55FE46C6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29/11/2020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452563" y="3506592"/>
            <a:ext cx="9215437" cy="1144588"/>
          </a:xfrm>
        </p:spPr>
        <p:txBody>
          <a:bodyPr/>
          <a:lstStyle/>
          <a:p>
            <a:r>
              <a:rPr lang="es-MX" dirty="0" smtClean="0"/>
              <a:t>SEGUNDO SEMINARIO</a:t>
            </a:r>
          </a:p>
          <a:p>
            <a:r>
              <a:rPr lang="es-MX" dirty="0" smtClean="0"/>
              <a:t>NOVIEMBRE </a:t>
            </a:r>
            <a:r>
              <a:rPr lang="es-MX" dirty="0" smtClean="0"/>
              <a:t>2020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1524000" y="1888962"/>
            <a:ext cx="9144000" cy="946813"/>
          </a:xfrm>
        </p:spPr>
        <p:txBody>
          <a:bodyPr>
            <a:noAutofit/>
          </a:bodyPr>
          <a:lstStyle/>
          <a:p>
            <a:r>
              <a:rPr lang="es-MX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HACIA LA IMPLEMENTACIÓN DE LA NUEVA </a:t>
            </a:r>
            <a:r>
              <a:rPr lang="es-MX" sz="3000" dirty="0" smtClean="0">
                <a:solidFill>
                  <a:srgbClr val="BC9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DE LOS IMPUESTOS GENERALES DE IMPORTACIÓN Y DE EXPORTACIÓN</a:t>
            </a:r>
            <a:endParaRPr lang="es-MX" sz="3000" dirty="0">
              <a:solidFill>
                <a:srgbClr val="BC94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81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517863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-Trámites por VUCEM-</a:t>
            </a:r>
            <a:endParaRPr lang="es-MX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0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6"/>
          <p:cNvSpPr/>
          <p:nvPr/>
        </p:nvSpPr>
        <p:spPr>
          <a:xfrm>
            <a:off x="10349630" y="2866372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redondeado 15"/>
          <p:cNvSpPr/>
          <p:nvPr/>
        </p:nvSpPr>
        <p:spPr>
          <a:xfrm>
            <a:off x="7480127" y="2895599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redondeado 14"/>
          <p:cNvSpPr/>
          <p:nvPr/>
        </p:nvSpPr>
        <p:spPr>
          <a:xfrm>
            <a:off x="4561561" y="2837144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1728592" y="3006246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redondeado 2"/>
          <p:cNvSpPr/>
          <p:nvPr/>
        </p:nvSpPr>
        <p:spPr>
          <a:xfrm>
            <a:off x="563671" y="3281817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Puedes utilizar tu permiso en los términos que fue emitido. </a:t>
            </a:r>
          </a:p>
          <a:p>
            <a:pPr algn="ctr"/>
            <a:endParaRPr lang="es-MX" sz="16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NO se requiere reexpedición.</a:t>
            </a:r>
            <a:endParaRPr lang="es-MX" sz="16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396641" y="3281817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17 de diciembre de 2020</a:t>
            </a:r>
          </a:p>
          <a:p>
            <a:pPr algn="ctr"/>
            <a:endParaRPr lang="es-MX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18:00 horas</a:t>
            </a:r>
          </a:p>
          <a:p>
            <a:pPr algn="ctr"/>
            <a:endParaRPr lang="es-MX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FAs vigentes</a:t>
            </a:r>
            <a:endParaRPr lang="es-MX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9183666" y="3281816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24 </a:t>
            </a:r>
            <a:r>
              <a:rPr lang="es-MX" b="1" dirty="0">
                <a:solidFill>
                  <a:schemeClr val="tx1"/>
                </a:solidFill>
                <a:latin typeface="Montserrat" panose="00000500000000000000" pitchFamily="2" charset="0"/>
              </a:rPr>
              <a:t>de diciembre de 2020</a:t>
            </a: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11:00 horas </a:t>
            </a:r>
          </a:p>
          <a:p>
            <a:pPr algn="ctr"/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NUEVAS FAs</a:t>
            </a:r>
            <a:endParaRPr lang="es-MX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290153" y="3281815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17 de diciembre de 2020</a:t>
            </a: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18:01 </a:t>
            </a:r>
            <a:r>
              <a:rPr lang="es-MX" b="1" dirty="0">
                <a:solidFill>
                  <a:schemeClr val="tx1"/>
                </a:solidFill>
                <a:latin typeface="Montserrat" panose="00000500000000000000" pitchFamily="2" charset="0"/>
              </a:rPr>
              <a:t>horas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563671" y="2505204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Autorizaciones vigentes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411254" y="2505204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DEC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ÚLTIMO DÍA</a:t>
            </a:r>
          </a:p>
          <a:p>
            <a:pPr algn="ctr"/>
            <a:r>
              <a:rPr lang="es-MX" sz="1600" b="1" dirty="0">
                <a:solidFill>
                  <a:srgbClr val="DEC9A2"/>
                </a:solidFill>
                <a:latin typeface="Montserrat" panose="00000500000000000000" pitchFamily="2" charset="0"/>
              </a:rPr>
              <a:t>Nuevas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258837" y="2505204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Cierre de Ventanilla 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9183666" y="2482239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Inicio de Recepción de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757" y="1192321"/>
            <a:ext cx="981075" cy="12001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992" y="1066605"/>
            <a:ext cx="1819275" cy="13716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644" y="1112339"/>
            <a:ext cx="1465414" cy="128013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535" y="1112339"/>
            <a:ext cx="977989" cy="1280132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4787029" y="225468"/>
            <a:ext cx="647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Permiso de Importación Confección-Textil y Calzado</a:t>
            </a:r>
            <a:endParaRPr lang="es-MX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63670" y="6145995"/>
            <a:ext cx="8455069" cy="564335"/>
          </a:xfrm>
          <a:prstGeom prst="rect">
            <a:avLst/>
          </a:prstGeom>
          <a:noFill/>
          <a:ln w="28575">
            <a:solidFill>
              <a:srgbClr val="BC94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Nota: Los trámites ingresados a partir del 24 de diciembre 2020 y durante el periodo vacacional, se tendrán como presentadas el primer día hábil de enero. </a:t>
            </a:r>
            <a:endParaRPr lang="es-MX" sz="1400" b="1" dirty="0">
              <a:solidFill>
                <a:srgbClr val="6E152E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6"/>
          <p:cNvSpPr/>
          <p:nvPr/>
        </p:nvSpPr>
        <p:spPr>
          <a:xfrm>
            <a:off x="10224370" y="3805822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redondeado 15"/>
          <p:cNvSpPr/>
          <p:nvPr/>
        </p:nvSpPr>
        <p:spPr>
          <a:xfrm>
            <a:off x="7354867" y="3835049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redondeado 14"/>
          <p:cNvSpPr/>
          <p:nvPr/>
        </p:nvSpPr>
        <p:spPr>
          <a:xfrm>
            <a:off x="4436301" y="3776594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1603332" y="3945696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redondeado 2"/>
          <p:cNvSpPr/>
          <p:nvPr/>
        </p:nvSpPr>
        <p:spPr>
          <a:xfrm>
            <a:off x="438411" y="4221267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Puedes utilizar tu permiso en los términos que fue emitido. </a:t>
            </a:r>
          </a:p>
          <a:p>
            <a:pPr algn="ctr"/>
            <a:endParaRPr lang="es-MX" sz="16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NO se requiere reexpedición.</a:t>
            </a:r>
            <a:endParaRPr lang="es-MX" sz="16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271381" y="4221267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04 de diciembre de 2020</a:t>
            </a:r>
          </a:p>
          <a:p>
            <a:pPr algn="ctr"/>
            <a:endParaRPr lang="es-MX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18:00 horas</a:t>
            </a:r>
          </a:p>
          <a:p>
            <a:pPr algn="ctr"/>
            <a:endParaRPr lang="es-MX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FAs vigentes</a:t>
            </a:r>
            <a:endParaRPr lang="es-MX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9058406" y="4221266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24 </a:t>
            </a:r>
            <a:r>
              <a:rPr lang="es-MX" b="1" dirty="0">
                <a:solidFill>
                  <a:schemeClr val="tx1"/>
                </a:solidFill>
                <a:latin typeface="Montserrat" panose="00000500000000000000" pitchFamily="2" charset="0"/>
              </a:rPr>
              <a:t>de diciembre de 2020</a:t>
            </a: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11:00 horas </a:t>
            </a:r>
          </a:p>
          <a:p>
            <a:pPr algn="ctr"/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NUEVAS FAs</a:t>
            </a:r>
            <a:endParaRPr lang="es-MX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164893" y="4221265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04 de diciembre de 2020</a:t>
            </a: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18:01 </a:t>
            </a:r>
            <a:r>
              <a:rPr lang="es-MX" b="1" dirty="0">
                <a:solidFill>
                  <a:schemeClr val="tx1"/>
                </a:solidFill>
                <a:latin typeface="Montserrat" panose="00000500000000000000" pitchFamily="2" charset="0"/>
              </a:rPr>
              <a:t>horas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438411" y="3444654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Autorizaciones vigentes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285994" y="3444654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ÚLTIMO DÍA</a:t>
            </a:r>
          </a:p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Nuevas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133577" y="3444654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Cierre de Ventanilla 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9058406" y="3421689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Inicio de Recepción de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97" y="2131771"/>
            <a:ext cx="981075" cy="12001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732" y="2006055"/>
            <a:ext cx="1819275" cy="13716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384" y="2051789"/>
            <a:ext cx="1465414" cy="128013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275" y="2051789"/>
            <a:ext cx="977989" cy="1280132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300625" y="225468"/>
            <a:ext cx="1095864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Permiso de Importación de Agropecuarios</a:t>
            </a:r>
          </a:p>
          <a:p>
            <a:r>
              <a:rPr lang="es-MX" sz="15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Permiso de Importación de Equipo Anticontaminante</a:t>
            </a:r>
          </a:p>
          <a:p>
            <a:r>
              <a:rPr lang="es-MX" sz="15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Permiso de Importación de Material de Investigación científica</a:t>
            </a:r>
          </a:p>
          <a:p>
            <a:r>
              <a:rPr lang="es-MX" sz="15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Modificación a Permisos de Importación y de Exportación</a:t>
            </a:r>
          </a:p>
          <a:p>
            <a:r>
              <a:rPr lang="es-MX" sz="15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Prórroga a cualquier tipo de Permisos de Importación y de Exportación</a:t>
            </a:r>
          </a:p>
          <a:p>
            <a:r>
              <a:rPr lang="es-MX" sz="15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Permiso de Exportación Minerales de Hierro</a:t>
            </a:r>
          </a:p>
          <a:p>
            <a:r>
              <a:rPr lang="es-MX" sz="15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Permiso de Exportación e Importación de diamantes en bruto.</a:t>
            </a:r>
          </a:p>
          <a:p>
            <a:endParaRPr lang="es-MX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8577653" y="183519"/>
            <a:ext cx="2722324" cy="1686839"/>
          </a:xfrm>
          <a:prstGeom prst="rect">
            <a:avLst/>
          </a:prstGeom>
          <a:noFill/>
          <a:ln w="28575">
            <a:solidFill>
              <a:srgbClr val="BC94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Nota: Los trámites ingresados a partir del 24 de diciembre 2020 y durante el periodo vacacional, se tendrán como presentadas el primer día hábil de enero. </a:t>
            </a:r>
            <a:endParaRPr lang="es-MX" sz="1400" b="1" dirty="0">
              <a:solidFill>
                <a:srgbClr val="6E152E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redondeado 27"/>
          <p:cNvSpPr/>
          <p:nvPr/>
        </p:nvSpPr>
        <p:spPr>
          <a:xfrm>
            <a:off x="10349629" y="5373560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Rectángulo redondeado 25"/>
          <p:cNvSpPr/>
          <p:nvPr/>
        </p:nvSpPr>
        <p:spPr>
          <a:xfrm>
            <a:off x="10358045" y="4026825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redondeado 21"/>
          <p:cNvSpPr/>
          <p:nvPr/>
        </p:nvSpPr>
        <p:spPr>
          <a:xfrm>
            <a:off x="7436351" y="4072753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redondeado 16"/>
          <p:cNvSpPr/>
          <p:nvPr/>
        </p:nvSpPr>
        <p:spPr>
          <a:xfrm>
            <a:off x="10349630" y="2866372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redondeado 15"/>
          <p:cNvSpPr/>
          <p:nvPr/>
        </p:nvSpPr>
        <p:spPr>
          <a:xfrm>
            <a:off x="7480127" y="2895599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redondeado 14"/>
          <p:cNvSpPr/>
          <p:nvPr/>
        </p:nvSpPr>
        <p:spPr>
          <a:xfrm>
            <a:off x="4561561" y="2837144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1728592" y="3006246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redondeado 2"/>
          <p:cNvSpPr/>
          <p:nvPr/>
        </p:nvSpPr>
        <p:spPr>
          <a:xfrm>
            <a:off x="563671" y="3281817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Puedes utilizar tu permiso en los términos que fue emitido. </a:t>
            </a:r>
          </a:p>
          <a:p>
            <a:pPr algn="ctr"/>
            <a:endParaRPr lang="es-MX" sz="16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NO se requiere reexpedición.</a:t>
            </a:r>
            <a:endParaRPr lang="es-MX" sz="16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396641" y="3281817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17 de diciembre de 2020</a:t>
            </a:r>
          </a:p>
          <a:p>
            <a:pPr algn="ctr"/>
            <a:endParaRPr lang="es-MX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18:00 horas</a:t>
            </a:r>
          </a:p>
          <a:p>
            <a:pPr algn="ctr"/>
            <a:endParaRPr lang="es-MX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FAs vigentes</a:t>
            </a:r>
            <a:endParaRPr lang="es-MX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290153" y="3281815"/>
            <a:ext cx="2617940" cy="103757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Importación definitiva y temporal electrónicos </a:t>
            </a:r>
          </a:p>
          <a:p>
            <a:pPr algn="ctr"/>
            <a:endParaRPr lang="es-MX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r>
              <a:rPr lang="es-MX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04 de diciembre de 2020 </a:t>
            </a:r>
          </a:p>
          <a:p>
            <a:pPr algn="ctr"/>
            <a:r>
              <a:rPr lang="es-MX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18:00 horas</a:t>
            </a:r>
            <a:endParaRPr lang="es-MX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563671" y="2505204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Autorizaciones vigentes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411254" y="2505204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DEC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ÚLTIMO DÍA</a:t>
            </a:r>
          </a:p>
          <a:p>
            <a:pPr algn="ctr"/>
            <a:r>
              <a:rPr lang="es-MX" sz="1600" b="1" dirty="0">
                <a:solidFill>
                  <a:srgbClr val="DEC9A2"/>
                </a:solidFill>
                <a:latin typeface="Montserrat" panose="00000500000000000000" pitchFamily="2" charset="0"/>
              </a:rPr>
              <a:t>Nuevas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258837" y="2505204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Cierre de Ventanilla 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9183666" y="2482239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Inicio de Recepción de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757" y="1192321"/>
            <a:ext cx="981075" cy="12001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992" y="1066605"/>
            <a:ext cx="1819275" cy="13716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644" y="1112339"/>
            <a:ext cx="1465414" cy="128013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535" y="1112339"/>
            <a:ext cx="977989" cy="1280132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4787029" y="225468"/>
            <a:ext cx="647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Permiso Regla 8va</a:t>
            </a:r>
            <a:endParaRPr lang="es-MX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09600" y="6064060"/>
            <a:ext cx="5404981" cy="687469"/>
          </a:xfrm>
          <a:prstGeom prst="rect">
            <a:avLst/>
          </a:prstGeom>
          <a:noFill/>
          <a:ln w="28575">
            <a:solidFill>
              <a:srgbClr val="BC94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Nota: Los trámites ingresados a partir del </a:t>
            </a:r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24/28 </a:t>
            </a:r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de diciembre 2020 y durante el periodo vacacional, se tendrán como presentadas el primer día hábil de enero. </a:t>
            </a:r>
            <a:endParaRPr lang="es-MX" sz="1400" b="1" dirty="0">
              <a:solidFill>
                <a:srgbClr val="6E152E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6290153" y="4634630"/>
            <a:ext cx="2617940" cy="10019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Importación temporal excepto electrónicos</a:t>
            </a:r>
          </a:p>
          <a:p>
            <a:pPr algn="ctr"/>
            <a:endParaRPr lang="es-MX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r>
              <a:rPr lang="es-MX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17 de diciembre de 2020 </a:t>
            </a:r>
          </a:p>
          <a:p>
            <a:pPr algn="ctr"/>
            <a:r>
              <a:rPr lang="es-MX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18:00 horas</a:t>
            </a:r>
            <a:endParaRPr lang="es-MX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9153394" y="3294344"/>
            <a:ext cx="2617940" cy="103757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Importación definitiva y temporal electrónicos </a:t>
            </a:r>
          </a:p>
          <a:p>
            <a:pPr algn="ctr"/>
            <a:endParaRPr lang="es-MX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r>
              <a:rPr lang="es-MX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24 de diciembre de 2020 </a:t>
            </a:r>
          </a:p>
          <a:p>
            <a:pPr algn="ctr"/>
            <a:r>
              <a:rPr lang="es-MX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18:00 horas</a:t>
            </a:r>
            <a:endParaRPr lang="es-MX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9183666" y="4640896"/>
            <a:ext cx="2617940" cy="10019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Importación temporal excepto electrónicos</a:t>
            </a:r>
          </a:p>
          <a:p>
            <a:pPr algn="ctr"/>
            <a:endParaRPr lang="es-MX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r>
              <a:rPr lang="es-MX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28 de diciembre de 2020 </a:t>
            </a:r>
          </a:p>
          <a:p>
            <a:pPr algn="ctr"/>
            <a:r>
              <a:rPr lang="es-MX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11:00 horas</a:t>
            </a:r>
            <a:endParaRPr lang="es-MX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9183666" y="5856030"/>
            <a:ext cx="2617940" cy="531954"/>
            <a:chOff x="9183666" y="5856030"/>
            <a:chExt cx="2617940" cy="531954"/>
          </a:xfrm>
        </p:grpSpPr>
        <p:sp>
          <p:nvSpPr>
            <p:cNvPr id="27" name="Rectángulo redondeado 26"/>
            <p:cNvSpPr/>
            <p:nvPr/>
          </p:nvSpPr>
          <p:spPr>
            <a:xfrm>
              <a:off x="9183666" y="5856030"/>
              <a:ext cx="2617940" cy="53195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2" name="Rectángulo 1"/>
            <p:cNvSpPr/>
            <p:nvPr/>
          </p:nvSpPr>
          <p:spPr>
            <a:xfrm>
              <a:off x="9635670" y="5937341"/>
              <a:ext cx="17139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NUEVAS FAs</a:t>
              </a:r>
              <a:endPara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53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>
            <a:off x="10226458" y="4453800"/>
            <a:ext cx="225468" cy="1997104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redondeado 16"/>
          <p:cNvSpPr/>
          <p:nvPr/>
        </p:nvSpPr>
        <p:spPr>
          <a:xfrm>
            <a:off x="10224370" y="3141944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redondeado 15"/>
          <p:cNvSpPr/>
          <p:nvPr/>
        </p:nvSpPr>
        <p:spPr>
          <a:xfrm>
            <a:off x="7354867" y="3171171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redondeado 14"/>
          <p:cNvSpPr/>
          <p:nvPr/>
        </p:nvSpPr>
        <p:spPr>
          <a:xfrm>
            <a:off x="4436301" y="3112716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1603332" y="3281818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redondeado 2"/>
          <p:cNvSpPr/>
          <p:nvPr/>
        </p:nvSpPr>
        <p:spPr>
          <a:xfrm>
            <a:off x="438411" y="3557389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Puedes utilizar tu permiso en los términos que fue emitido. </a:t>
            </a:r>
          </a:p>
          <a:p>
            <a:pPr algn="ctr"/>
            <a:endParaRPr lang="es-MX" sz="16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NO se requiere reexpedición.</a:t>
            </a:r>
            <a:endParaRPr lang="es-MX" sz="16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271381" y="3557389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04 de diciembre de 2020</a:t>
            </a:r>
          </a:p>
          <a:p>
            <a:pPr algn="ctr"/>
            <a:endParaRPr lang="es-MX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18:00 horas</a:t>
            </a:r>
          </a:p>
          <a:p>
            <a:pPr algn="ctr"/>
            <a:endParaRPr lang="es-MX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FAs vigentes</a:t>
            </a:r>
            <a:endParaRPr lang="es-MX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9058406" y="3557390"/>
            <a:ext cx="2617940" cy="131295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24 </a:t>
            </a:r>
            <a:r>
              <a:rPr lang="es-MX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de diciembre de 2020</a:t>
            </a:r>
          </a:p>
          <a:p>
            <a:pPr algn="ctr"/>
            <a:endParaRPr lang="es-MX" sz="9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11:00 horas </a:t>
            </a:r>
          </a:p>
          <a:p>
            <a:pPr algn="ctr"/>
            <a:endParaRPr lang="es-MX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r>
              <a:rPr lang="es-MX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Excepto: solicitudes llantas para comercializar</a:t>
            </a:r>
            <a:endParaRPr lang="es-MX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164893" y="3557387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04 de diciembre de 2020</a:t>
            </a: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18:00 </a:t>
            </a:r>
            <a:r>
              <a:rPr lang="es-MX" b="1" dirty="0">
                <a:solidFill>
                  <a:schemeClr val="tx1"/>
                </a:solidFill>
                <a:latin typeface="Montserrat" panose="00000500000000000000" pitchFamily="2" charset="0"/>
              </a:rPr>
              <a:t>horas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438411" y="2780776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Autorizaciones vigentes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285994" y="2780776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ÚLTIMO DÍA</a:t>
            </a:r>
          </a:p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Nuevas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133577" y="2780776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Cierre de Ventanilla 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9058406" y="2757811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Inicio de Recepción de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97" y="1467893"/>
            <a:ext cx="981075" cy="12001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732" y="1342177"/>
            <a:ext cx="1819275" cy="13716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384" y="1387911"/>
            <a:ext cx="1465414" cy="128013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275" y="1387911"/>
            <a:ext cx="977989" cy="1280132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300625" y="225468"/>
            <a:ext cx="109586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Permiso de Importación de Neumáticos para comercializar</a:t>
            </a:r>
          </a:p>
          <a:p>
            <a:r>
              <a:rPr lang="es-MX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Permiso de Importación de Neumáticos para recauchutar</a:t>
            </a:r>
          </a:p>
          <a:p>
            <a:r>
              <a:rPr lang="es-MX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Permiso de Importación de Neumáticos para pruebas de laboratorio</a:t>
            </a:r>
          </a:p>
          <a:p>
            <a:endParaRPr lang="es-MX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9058406" y="5022744"/>
            <a:ext cx="2617940" cy="98329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r>
              <a:rPr lang="es-MX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Solicitudes llantas para comercializar</a:t>
            </a:r>
          </a:p>
          <a:p>
            <a:pPr algn="ctr"/>
            <a:endParaRPr lang="es-MX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r>
              <a:rPr lang="es-MX" sz="105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Primer día hábil de enero 2021</a:t>
            </a:r>
            <a:endParaRPr lang="es-MX" sz="105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9028134" y="6158437"/>
            <a:ext cx="2617940" cy="531954"/>
            <a:chOff x="9183666" y="5856030"/>
            <a:chExt cx="2617940" cy="531954"/>
          </a:xfrm>
        </p:grpSpPr>
        <p:sp>
          <p:nvSpPr>
            <p:cNvPr id="24" name="Rectángulo redondeado 23"/>
            <p:cNvSpPr/>
            <p:nvPr/>
          </p:nvSpPr>
          <p:spPr>
            <a:xfrm>
              <a:off x="9183666" y="5856030"/>
              <a:ext cx="2617940" cy="53195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9635670" y="5937341"/>
              <a:ext cx="17139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NUEVAS FAs</a:t>
              </a:r>
              <a:endPara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</p:grpSp>
      <p:sp>
        <p:nvSpPr>
          <p:cNvPr id="27" name="Rectángulo 26"/>
          <p:cNvSpPr/>
          <p:nvPr/>
        </p:nvSpPr>
        <p:spPr>
          <a:xfrm>
            <a:off x="609600" y="6158437"/>
            <a:ext cx="5279721" cy="593092"/>
          </a:xfrm>
          <a:prstGeom prst="rect">
            <a:avLst/>
          </a:prstGeom>
          <a:noFill/>
          <a:ln w="28575">
            <a:solidFill>
              <a:srgbClr val="BC94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1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Nota: Los trámites ingresados a partir del </a:t>
            </a:r>
            <a:r>
              <a:rPr lang="es-MX" sz="11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24de </a:t>
            </a:r>
            <a:r>
              <a:rPr lang="es-MX" sz="11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diciembre 2020 y durante el periodo vacacional, se tendrán como presentadas el primer día hábil de enero. </a:t>
            </a:r>
            <a:endParaRPr lang="es-MX" sz="1100" b="1" dirty="0">
              <a:solidFill>
                <a:srgbClr val="6E152E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2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redondeado 27"/>
          <p:cNvSpPr/>
          <p:nvPr/>
        </p:nvSpPr>
        <p:spPr>
          <a:xfrm>
            <a:off x="10349629" y="5599028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Rectángulo redondeado 25"/>
          <p:cNvSpPr/>
          <p:nvPr/>
        </p:nvSpPr>
        <p:spPr>
          <a:xfrm>
            <a:off x="10358045" y="4252293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redondeado 21"/>
          <p:cNvSpPr/>
          <p:nvPr/>
        </p:nvSpPr>
        <p:spPr>
          <a:xfrm>
            <a:off x="7436351" y="4298221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redondeado 16"/>
          <p:cNvSpPr/>
          <p:nvPr/>
        </p:nvSpPr>
        <p:spPr>
          <a:xfrm>
            <a:off x="10349630" y="3091840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redondeado 15"/>
          <p:cNvSpPr/>
          <p:nvPr/>
        </p:nvSpPr>
        <p:spPr>
          <a:xfrm>
            <a:off x="7480127" y="3121067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redondeado 14"/>
          <p:cNvSpPr/>
          <p:nvPr/>
        </p:nvSpPr>
        <p:spPr>
          <a:xfrm>
            <a:off x="4561561" y="3062612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1728592" y="3231714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redondeado 2"/>
          <p:cNvSpPr/>
          <p:nvPr/>
        </p:nvSpPr>
        <p:spPr>
          <a:xfrm>
            <a:off x="563671" y="3507285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Puedes utilizar tu permiso en los términos que fue emitido. </a:t>
            </a:r>
          </a:p>
          <a:p>
            <a:pPr algn="ctr"/>
            <a:endParaRPr lang="es-MX" sz="16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NO se requiere reexpedición.</a:t>
            </a:r>
            <a:endParaRPr lang="es-MX" sz="16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290153" y="3507283"/>
            <a:ext cx="2617940" cy="103757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Todas las solicitudes</a:t>
            </a:r>
          </a:p>
          <a:p>
            <a:pPr algn="ctr"/>
            <a:endParaRPr lang="es-MX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r>
              <a:rPr lang="es-MX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04 de diciembre de 2020 </a:t>
            </a:r>
          </a:p>
          <a:p>
            <a:pPr algn="ctr"/>
            <a:r>
              <a:rPr lang="es-MX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18:00 horas</a:t>
            </a:r>
            <a:endParaRPr lang="es-MX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563671" y="2730672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Autorizaciones vigentes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411254" y="2730672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DEC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ÚLTIMO DÍA</a:t>
            </a:r>
          </a:p>
          <a:p>
            <a:pPr algn="ctr"/>
            <a:r>
              <a:rPr lang="es-MX" sz="1600" b="1" dirty="0">
                <a:solidFill>
                  <a:srgbClr val="DEC9A2"/>
                </a:solidFill>
                <a:latin typeface="Montserrat" panose="00000500000000000000" pitchFamily="2" charset="0"/>
              </a:rPr>
              <a:t>Nuevas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258837" y="2730672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Cierre de Ventanilla 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9183666" y="2707707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Inicio de Recepción de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757" y="1417789"/>
            <a:ext cx="981075" cy="12001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992" y="1292073"/>
            <a:ext cx="1819275" cy="13716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644" y="1337807"/>
            <a:ext cx="1465414" cy="128013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535" y="1337807"/>
            <a:ext cx="977989" cy="1280132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231406" y="191573"/>
            <a:ext cx="647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Permiso de Importación de Vehículos</a:t>
            </a:r>
          </a:p>
          <a:p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Usados</a:t>
            </a:r>
            <a:endParaRPr lang="es-MX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6290153" y="4860098"/>
            <a:ext cx="2617940" cy="10019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Solicitudes de vehículos para desmantelar</a:t>
            </a:r>
          </a:p>
          <a:p>
            <a:pPr algn="ctr"/>
            <a:endParaRPr lang="es-MX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r>
              <a:rPr lang="es-MX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17 de diciembre de 2020 </a:t>
            </a:r>
          </a:p>
          <a:p>
            <a:pPr algn="ctr"/>
            <a:r>
              <a:rPr lang="es-MX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18:00 horas</a:t>
            </a:r>
            <a:endParaRPr lang="es-MX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9153394" y="3519812"/>
            <a:ext cx="2617940" cy="103757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Todas las solicitudes</a:t>
            </a:r>
          </a:p>
          <a:p>
            <a:pPr algn="ctr"/>
            <a:endParaRPr lang="es-MX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r>
              <a:rPr lang="es-MX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24 de diciembre de 2020 </a:t>
            </a:r>
          </a:p>
          <a:p>
            <a:pPr algn="ctr"/>
            <a:r>
              <a:rPr lang="es-MX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11:00 horas</a:t>
            </a:r>
            <a:endParaRPr lang="es-MX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9183666" y="4866364"/>
            <a:ext cx="2617940" cy="10019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Solicitudes de vehículos para desmantelar</a:t>
            </a:r>
          </a:p>
          <a:p>
            <a:pPr algn="ctr"/>
            <a:endParaRPr lang="es-MX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r>
              <a:rPr lang="es-MX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28 de diciembre de 2020 </a:t>
            </a:r>
          </a:p>
          <a:p>
            <a:pPr algn="ctr"/>
            <a:r>
              <a:rPr lang="es-MX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11:00 horas</a:t>
            </a:r>
            <a:endParaRPr lang="es-MX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9183666" y="6081498"/>
            <a:ext cx="2617940" cy="531954"/>
            <a:chOff x="9183666" y="5856030"/>
            <a:chExt cx="2617940" cy="531954"/>
          </a:xfrm>
        </p:grpSpPr>
        <p:sp>
          <p:nvSpPr>
            <p:cNvPr id="27" name="Rectángulo redondeado 26"/>
            <p:cNvSpPr/>
            <p:nvPr/>
          </p:nvSpPr>
          <p:spPr>
            <a:xfrm>
              <a:off x="9183666" y="5856030"/>
              <a:ext cx="2617940" cy="53195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2" name="Rectángulo 1"/>
            <p:cNvSpPr/>
            <p:nvPr/>
          </p:nvSpPr>
          <p:spPr>
            <a:xfrm>
              <a:off x="9635670" y="5937341"/>
              <a:ext cx="17139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NUEVAS FAs</a:t>
              </a:r>
              <a:endPara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</p:grpSp>
      <p:sp>
        <p:nvSpPr>
          <p:cNvPr id="29" name="Rectángulo redondeado 28"/>
          <p:cNvSpPr/>
          <p:nvPr/>
        </p:nvSpPr>
        <p:spPr>
          <a:xfrm>
            <a:off x="4546946" y="5601113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Rectángulo redondeado 29"/>
          <p:cNvSpPr/>
          <p:nvPr/>
        </p:nvSpPr>
        <p:spPr>
          <a:xfrm>
            <a:off x="4555362" y="4254378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Rectángulo redondeado 30"/>
          <p:cNvSpPr/>
          <p:nvPr/>
        </p:nvSpPr>
        <p:spPr>
          <a:xfrm>
            <a:off x="3350711" y="3521897"/>
            <a:ext cx="2617940" cy="103757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Todas las solicitudes</a:t>
            </a:r>
          </a:p>
          <a:p>
            <a:pPr algn="ctr"/>
            <a:endParaRPr lang="es-MX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r>
              <a:rPr lang="es-MX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0</a:t>
            </a:r>
            <a:r>
              <a:rPr lang="es-MX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4 de diciembre de 2020 </a:t>
            </a:r>
          </a:p>
          <a:p>
            <a:pPr algn="ctr"/>
            <a:r>
              <a:rPr lang="es-MX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18:00 horas</a:t>
            </a:r>
            <a:endParaRPr lang="es-MX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3380983" y="4868449"/>
            <a:ext cx="2617940" cy="10019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Solicitudes de vehículos para desmantelar</a:t>
            </a:r>
          </a:p>
          <a:p>
            <a:pPr algn="ctr"/>
            <a:endParaRPr lang="es-MX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r>
              <a:rPr lang="es-MX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17 de diciembre de 2020 </a:t>
            </a:r>
          </a:p>
          <a:p>
            <a:pPr algn="ctr"/>
            <a:r>
              <a:rPr lang="es-MX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18:00 horas</a:t>
            </a:r>
            <a:endParaRPr lang="es-MX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3380983" y="6083583"/>
            <a:ext cx="2617940" cy="531954"/>
            <a:chOff x="9183666" y="5856030"/>
            <a:chExt cx="2617940" cy="531954"/>
          </a:xfrm>
        </p:grpSpPr>
        <p:sp>
          <p:nvSpPr>
            <p:cNvPr id="34" name="Rectángulo redondeado 33"/>
            <p:cNvSpPr/>
            <p:nvPr/>
          </p:nvSpPr>
          <p:spPr>
            <a:xfrm>
              <a:off x="9183666" y="5856030"/>
              <a:ext cx="2617940" cy="53195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9622848" y="5937341"/>
              <a:ext cx="17395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FAs vigentes</a:t>
              </a:r>
              <a:endPara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</p:grpSp>
      <p:sp>
        <p:nvSpPr>
          <p:cNvPr id="36" name="Rectángulo 35"/>
          <p:cNvSpPr/>
          <p:nvPr/>
        </p:nvSpPr>
        <p:spPr>
          <a:xfrm>
            <a:off x="7480127" y="183519"/>
            <a:ext cx="3869474" cy="1135575"/>
          </a:xfrm>
          <a:prstGeom prst="rect">
            <a:avLst/>
          </a:prstGeom>
          <a:noFill/>
          <a:ln w="28575">
            <a:solidFill>
              <a:srgbClr val="BC94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1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Nota: Los trámites ingresados a partir del </a:t>
            </a:r>
            <a:r>
              <a:rPr lang="es-MX" sz="11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24 de </a:t>
            </a:r>
            <a:r>
              <a:rPr lang="es-MX" sz="11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diciembre 2020 y durante el periodo vacacional, se tendrán como presentadas el primer día hábil de enero. </a:t>
            </a:r>
            <a:r>
              <a:rPr lang="es-MX" sz="1100" b="1" u="sng" dirty="0" smtClean="0">
                <a:solidFill>
                  <a:srgbClr val="6E1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EXCEPTO VEHÍCULOS PARA DESMANTELAR, se emiten el mismo día que ingresan</a:t>
            </a:r>
            <a:endParaRPr lang="es-MX" sz="1100" b="1" u="sng" dirty="0">
              <a:solidFill>
                <a:srgbClr val="6E1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6"/>
          <p:cNvSpPr/>
          <p:nvPr/>
        </p:nvSpPr>
        <p:spPr>
          <a:xfrm>
            <a:off x="10349630" y="2866372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redondeado 15"/>
          <p:cNvSpPr/>
          <p:nvPr/>
        </p:nvSpPr>
        <p:spPr>
          <a:xfrm>
            <a:off x="7480127" y="2895599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redondeado 14"/>
          <p:cNvSpPr/>
          <p:nvPr/>
        </p:nvSpPr>
        <p:spPr>
          <a:xfrm>
            <a:off x="4561561" y="2837144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1728592" y="3006246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redondeado 2"/>
          <p:cNvSpPr/>
          <p:nvPr/>
        </p:nvSpPr>
        <p:spPr>
          <a:xfrm>
            <a:off x="563671" y="3281817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Puedes utilizar tu permiso en los términos que fue emitido. </a:t>
            </a:r>
          </a:p>
          <a:p>
            <a:pPr algn="ctr"/>
            <a:endParaRPr lang="es-MX" sz="16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NO se requiere reexpedición.</a:t>
            </a:r>
            <a:endParaRPr lang="es-MX" sz="16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396641" y="3281817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16 de diciembre de 2020</a:t>
            </a:r>
          </a:p>
          <a:p>
            <a:pPr algn="ctr"/>
            <a:endParaRPr lang="es-MX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18:00 horas</a:t>
            </a:r>
          </a:p>
          <a:p>
            <a:pPr algn="ctr"/>
            <a:endParaRPr lang="es-MX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FAs vigentes</a:t>
            </a:r>
            <a:endParaRPr lang="es-MX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9183666" y="3281816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24 </a:t>
            </a:r>
            <a:r>
              <a:rPr lang="es-MX" b="1" dirty="0">
                <a:solidFill>
                  <a:schemeClr val="tx1"/>
                </a:solidFill>
                <a:latin typeface="Montserrat" panose="00000500000000000000" pitchFamily="2" charset="0"/>
              </a:rPr>
              <a:t>de diciembre de 2020</a:t>
            </a: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11:00 horas </a:t>
            </a:r>
          </a:p>
          <a:p>
            <a:pPr algn="ctr"/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NUEVAS FAs</a:t>
            </a:r>
            <a:endParaRPr lang="es-MX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290153" y="3281815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16 de diciembre de 2020</a:t>
            </a: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18:00 </a:t>
            </a:r>
            <a:r>
              <a:rPr lang="es-MX" b="1" dirty="0">
                <a:solidFill>
                  <a:schemeClr val="tx1"/>
                </a:solidFill>
                <a:latin typeface="Montserrat" panose="00000500000000000000" pitchFamily="2" charset="0"/>
              </a:rPr>
              <a:t>horas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563671" y="2505204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Autorizaciones vigentes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411254" y="2505204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DEC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ÚLTIMO DÍA</a:t>
            </a:r>
          </a:p>
          <a:p>
            <a:pPr algn="ctr"/>
            <a:r>
              <a:rPr lang="es-MX" sz="1600" b="1" dirty="0">
                <a:solidFill>
                  <a:srgbClr val="DEC9A2"/>
                </a:solidFill>
                <a:latin typeface="Montserrat" panose="00000500000000000000" pitchFamily="2" charset="0"/>
              </a:rPr>
              <a:t>Nuevas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258837" y="2505204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Cierre de Ventanilla 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9183666" y="2482239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Inicio de Recepción de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757" y="1192321"/>
            <a:ext cx="981075" cy="12001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992" y="1066605"/>
            <a:ext cx="1819275" cy="13716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644" y="1112339"/>
            <a:ext cx="1465414" cy="128013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535" y="1112339"/>
            <a:ext cx="977989" cy="1280132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4787029" y="225468"/>
            <a:ext cx="647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Permiso previo de Control de Exportaciones</a:t>
            </a:r>
            <a:endParaRPr lang="es-MX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63670" y="6145995"/>
            <a:ext cx="8455069" cy="564335"/>
          </a:xfrm>
          <a:prstGeom prst="rect">
            <a:avLst/>
          </a:prstGeom>
          <a:noFill/>
          <a:ln w="28575">
            <a:solidFill>
              <a:srgbClr val="BC94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Nota: Los trámites ingresados a partir del 24 de diciembre 2020 y durante el periodo vacacional, se tendrán como presentadas el primer día hábil de enero. </a:t>
            </a:r>
            <a:endParaRPr lang="es-MX" sz="1400" b="1" dirty="0">
              <a:solidFill>
                <a:srgbClr val="6E152E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517863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-Trámites fuera de VUCEM-</a:t>
            </a:r>
            <a:endParaRPr lang="es-MX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6"/>
          <p:cNvSpPr/>
          <p:nvPr/>
        </p:nvSpPr>
        <p:spPr>
          <a:xfrm>
            <a:off x="10349630" y="2866372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redondeado 14"/>
          <p:cNvSpPr/>
          <p:nvPr/>
        </p:nvSpPr>
        <p:spPr>
          <a:xfrm>
            <a:off x="7505171" y="2837144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4672202" y="3006246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redondeado 2"/>
          <p:cNvSpPr/>
          <p:nvPr/>
        </p:nvSpPr>
        <p:spPr>
          <a:xfrm>
            <a:off x="3507281" y="3281817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Puedes utilizar tu permiso en los términos que fue emitido. </a:t>
            </a:r>
          </a:p>
          <a:p>
            <a:pPr algn="ctr"/>
            <a:endParaRPr lang="es-MX" sz="16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NO se requiere reexpedición.</a:t>
            </a:r>
            <a:endParaRPr lang="es-MX" sz="16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340251" y="3281817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17 de diciembre de 2020</a:t>
            </a:r>
          </a:p>
          <a:p>
            <a:pPr algn="ctr"/>
            <a:endParaRPr lang="es-MX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18:00 horas</a:t>
            </a:r>
          </a:p>
          <a:p>
            <a:pPr algn="ctr"/>
            <a:endParaRPr lang="es-MX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FAs vigentes</a:t>
            </a:r>
            <a:endParaRPr lang="es-MX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9183666" y="3281816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Primer día hábil de enero 2021</a:t>
            </a:r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NUEVAS FAs</a:t>
            </a:r>
          </a:p>
          <a:p>
            <a:pPr algn="ctr"/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NICO</a:t>
            </a:r>
          </a:p>
          <a:p>
            <a:pPr algn="ctr"/>
            <a:r>
              <a:rPr lang="es-MX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(nuevo formato)</a:t>
            </a:r>
            <a:endParaRPr lang="es-MX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507281" y="2505204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Autorizaciones vigentes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354864" y="2505204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DEC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ÚLTIMO DÍA</a:t>
            </a:r>
          </a:p>
          <a:p>
            <a:pPr algn="ctr"/>
            <a:r>
              <a:rPr lang="es-MX" sz="1600" b="1" dirty="0">
                <a:solidFill>
                  <a:srgbClr val="DEC9A2"/>
                </a:solidFill>
                <a:latin typeface="Montserrat" panose="00000500000000000000" pitchFamily="2" charset="0"/>
              </a:rPr>
              <a:t>Nuevas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9183666" y="2482239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Inicio de Recepción de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367" y="1192321"/>
            <a:ext cx="981075" cy="12001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992" y="1066605"/>
            <a:ext cx="1819275" cy="13716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145" y="1112339"/>
            <a:ext cx="977989" cy="1280132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4787029" y="225468"/>
            <a:ext cx="647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Permiso previo de Exportación de Azúcar y Tomate</a:t>
            </a:r>
            <a:endParaRPr lang="es-MX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88716" y="5976896"/>
            <a:ext cx="8455069" cy="564335"/>
          </a:xfrm>
          <a:prstGeom prst="rect">
            <a:avLst/>
          </a:prstGeom>
          <a:noFill/>
          <a:ln w="28575">
            <a:solidFill>
              <a:srgbClr val="BC94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Nota: </a:t>
            </a:r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Las solicitudes enviadas a partir del 17 de diciembre y durante el periodo vacacional, no serán consideradas</a:t>
            </a:r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. </a:t>
            </a:r>
            <a:endParaRPr lang="es-MX" sz="1400" b="1" dirty="0">
              <a:solidFill>
                <a:srgbClr val="6E152E"/>
              </a:solidFill>
              <a:latin typeface="Montserrat" panose="00000500000000000000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169" y="1729297"/>
            <a:ext cx="1624581" cy="164020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2518" y="3372374"/>
            <a:ext cx="34446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0"/>
              </a:rPr>
              <a:t>MEDIO DE PRESENTACIÓN</a:t>
            </a:r>
          </a:p>
          <a:p>
            <a:pPr algn="ctr"/>
            <a:endParaRPr lang="es-MX" sz="1400" b="1" dirty="0">
              <a:solidFill>
                <a:schemeClr val="accent1">
                  <a:lumMod val="75000"/>
                </a:schemeClr>
              </a:solidFill>
              <a:latin typeface="Montserrat Medium" panose="00000600000000000000" pitchFamily="2" charset="0"/>
            </a:endParaRPr>
          </a:p>
          <a:p>
            <a:pPr algn="ctr"/>
            <a:r>
              <a:rPr lang="es-MX" sz="1400" b="1" dirty="0" smtClean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0"/>
              </a:rPr>
              <a:t>AZUCAR</a:t>
            </a:r>
          </a:p>
          <a:p>
            <a:pPr algn="ctr"/>
            <a:r>
              <a:rPr lang="es-MX" sz="1400" b="1" dirty="0" smtClean="0">
                <a:latin typeface="Montserrat Medium" panose="00000600000000000000" pitchFamily="2" charset="0"/>
              </a:rPr>
              <a:t>dgce.azucar@economia.gob.mx</a:t>
            </a:r>
          </a:p>
          <a:p>
            <a:pPr algn="ctr"/>
            <a:endParaRPr lang="es-MX" sz="1400" b="1" dirty="0">
              <a:latin typeface="Montserrat Medium" panose="00000600000000000000" pitchFamily="2" charset="0"/>
            </a:endParaRPr>
          </a:p>
          <a:p>
            <a:pPr algn="ctr"/>
            <a:r>
              <a:rPr lang="es-MX" sz="1400" b="1" dirty="0" smtClean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0"/>
              </a:rPr>
              <a:t>TOMATE</a:t>
            </a:r>
          </a:p>
          <a:p>
            <a:pPr algn="ctr"/>
            <a:r>
              <a:rPr lang="es-MX" sz="1400" b="1" dirty="0">
                <a:latin typeface="Montserrat Medium" panose="00000600000000000000" pitchFamily="2" charset="0"/>
              </a:rPr>
              <a:t>dgce.tomate@economia.gob.mx</a:t>
            </a:r>
          </a:p>
          <a:p>
            <a:pPr algn="ctr"/>
            <a:endParaRPr lang="es-MX" sz="1400" b="1" dirty="0">
              <a:solidFill>
                <a:schemeClr val="accent1">
                  <a:lumMod val="75000"/>
                </a:schemeClr>
              </a:solidFill>
              <a:latin typeface="Montserrat Medium" panose="00000600000000000000" pitchFamily="2" charset="0"/>
            </a:endParaRPr>
          </a:p>
          <a:p>
            <a:pPr algn="ctr"/>
            <a:endParaRPr lang="es-MX" sz="1400" b="1" dirty="0"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6"/>
          <p:cNvSpPr/>
          <p:nvPr/>
        </p:nvSpPr>
        <p:spPr>
          <a:xfrm>
            <a:off x="9184712" y="2866372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6150270" y="3006246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redondeado 2"/>
          <p:cNvSpPr/>
          <p:nvPr/>
        </p:nvSpPr>
        <p:spPr>
          <a:xfrm>
            <a:off x="4985349" y="3281817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Puedes utilizar tu permiso en los términos que fue emitido. </a:t>
            </a:r>
          </a:p>
          <a:p>
            <a:pPr algn="ctr"/>
            <a:endParaRPr lang="es-MX" sz="16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NO se requiere reexpedición.</a:t>
            </a:r>
            <a:endParaRPr lang="es-MX" sz="16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018748" y="3281816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Primer día hábil de enero 2021</a:t>
            </a:r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NUEVAS FAs</a:t>
            </a:r>
          </a:p>
          <a:p>
            <a:pPr algn="ctr"/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NICO</a:t>
            </a:r>
          </a:p>
          <a:p>
            <a:pPr algn="ctr"/>
            <a:r>
              <a:rPr lang="es-MX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(nuevo formato)</a:t>
            </a:r>
            <a:endParaRPr lang="es-MX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985349" y="2505204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Autorizaciones vigentes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8018748" y="2482239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Inicio de Recepción de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724" y="974942"/>
            <a:ext cx="1819275" cy="13716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213" y="1112339"/>
            <a:ext cx="977989" cy="1280132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2091847" y="213493"/>
            <a:ext cx="9196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Permiso Previo de Exportación de Diversas Mercancías de Acero</a:t>
            </a:r>
            <a:endParaRPr lang="es-MX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88716" y="5976896"/>
            <a:ext cx="8455069" cy="564335"/>
          </a:xfrm>
          <a:prstGeom prst="rect">
            <a:avLst/>
          </a:prstGeom>
          <a:noFill/>
          <a:ln w="28575">
            <a:solidFill>
              <a:srgbClr val="BC94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Nota: </a:t>
            </a:r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Las solicitudes enviadas a partir del 17 de diciembre y durante el periodo vacacional, no serán consideradas</a:t>
            </a:r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. </a:t>
            </a:r>
            <a:endParaRPr lang="es-MX" sz="1400" b="1" dirty="0">
              <a:solidFill>
                <a:srgbClr val="6E152E"/>
              </a:solidFill>
              <a:latin typeface="Montserrat" panose="00000500000000000000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598" y="1616559"/>
            <a:ext cx="1624581" cy="164020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-100217" y="3247109"/>
            <a:ext cx="5185783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0"/>
              </a:rPr>
              <a:t>MEDIO DE PRESENTACIÓN</a:t>
            </a:r>
          </a:p>
          <a:p>
            <a:pPr algn="ctr"/>
            <a:endParaRPr lang="es-MX" sz="1500" b="1" dirty="0" smtClean="0">
              <a:latin typeface="Montserrat Medium" panose="00000600000000000000" pitchFamily="2" charset="0"/>
            </a:endParaRPr>
          </a:p>
          <a:p>
            <a:pPr algn="ctr"/>
            <a:r>
              <a:rPr lang="es-MX" sz="1500" b="1" dirty="0" smtClean="0">
                <a:latin typeface="Montserrat Medium" panose="00000600000000000000" pitchFamily="2" charset="0"/>
              </a:rPr>
              <a:t>Permisosexportación.acero@economia.gob.mx</a:t>
            </a:r>
          </a:p>
          <a:p>
            <a:pPr algn="ctr"/>
            <a:endParaRPr lang="es-MX" sz="1500" b="1" dirty="0">
              <a:latin typeface="Montserrat Medium" panose="00000600000000000000" pitchFamily="2" charset="0"/>
            </a:endParaRPr>
          </a:p>
          <a:p>
            <a:pPr algn="ctr"/>
            <a:endParaRPr lang="es-MX" sz="1500" b="1" dirty="0">
              <a:solidFill>
                <a:schemeClr val="accent1">
                  <a:lumMod val="75000"/>
                </a:schemeClr>
              </a:solidFill>
              <a:latin typeface="Montserrat Medium" panose="00000600000000000000" pitchFamily="2" charset="0"/>
            </a:endParaRPr>
          </a:p>
          <a:p>
            <a:pPr algn="ctr"/>
            <a:endParaRPr lang="es-MX" sz="1500" b="1" dirty="0"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223354" y="244092"/>
            <a:ext cx="6178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5 REGLAS GENERALES</a:t>
            </a:r>
            <a:endParaRPr lang="es-MX" sz="4000" b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786" y="3789498"/>
            <a:ext cx="2585320" cy="2563411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813774" y="987417"/>
            <a:ext cx="10282886" cy="830997"/>
            <a:chOff x="813774" y="1275515"/>
            <a:chExt cx="10282886" cy="830997"/>
          </a:xfrm>
        </p:grpSpPr>
        <p:sp>
          <p:nvSpPr>
            <p:cNvPr id="14" name="CuadroTexto 13"/>
            <p:cNvSpPr txBox="1"/>
            <p:nvPr/>
          </p:nvSpPr>
          <p:spPr>
            <a:xfrm>
              <a:off x="813774" y="1275515"/>
              <a:ext cx="4267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800" b="1" dirty="0" smtClean="0">
                  <a:solidFill>
                    <a:srgbClr val="0070C0"/>
                  </a:solidFill>
                  <a:latin typeface="Montserrat" panose="00000500000000000000" pitchFamily="2" charset="0"/>
                </a:rPr>
                <a:t>1</a:t>
              </a:r>
              <a:endParaRPr lang="es-MX" sz="4800" b="1" dirty="0">
                <a:solidFill>
                  <a:srgbClr val="0070C0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1240494" y="1367847"/>
              <a:ext cx="98561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b="1" dirty="0" smtClean="0">
                  <a:latin typeface="Montserrat" panose="00000500000000000000" pitchFamily="2" charset="0"/>
                </a:rPr>
                <a:t>A</a:t>
              </a:r>
              <a:r>
                <a:rPr lang="es-MX" b="1" dirty="0">
                  <a:latin typeface="Montserrat" panose="00000500000000000000" pitchFamily="2" charset="0"/>
                </a:rPr>
                <a:t>rmonizar </a:t>
              </a:r>
              <a:r>
                <a:rPr lang="es-MX" dirty="0" smtClean="0">
                  <a:latin typeface="Montserrat" panose="00000500000000000000" pitchFamily="2" charset="0"/>
                </a:rPr>
                <a:t>las fracciones arancelarias contenidas en los diferentes instrumentos normativos. </a:t>
              </a:r>
              <a:r>
                <a:rPr lang="es-MX" b="1" dirty="0" smtClean="0">
                  <a:latin typeface="Montserrat" panose="00000500000000000000" pitchFamily="2" charset="0"/>
                </a:rPr>
                <a:t>No se modifican aranceles, ni regulaciones no arancelarias.</a:t>
              </a:r>
              <a:endParaRPr lang="es-MX" b="1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771415" y="2945908"/>
            <a:ext cx="10325245" cy="830997"/>
            <a:chOff x="751144" y="1275515"/>
            <a:chExt cx="10325245" cy="830997"/>
          </a:xfrm>
        </p:grpSpPr>
        <p:sp>
          <p:nvSpPr>
            <p:cNvPr id="19" name="CuadroTexto 18"/>
            <p:cNvSpPr txBox="1"/>
            <p:nvPr/>
          </p:nvSpPr>
          <p:spPr>
            <a:xfrm>
              <a:off x="751144" y="1275515"/>
              <a:ext cx="4267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800" b="1" dirty="0" smtClean="0">
                  <a:solidFill>
                    <a:srgbClr val="0070C0"/>
                  </a:solidFill>
                  <a:latin typeface="Montserrat" panose="00000500000000000000" pitchFamily="2" charset="0"/>
                </a:rPr>
                <a:t>3</a:t>
              </a:r>
              <a:endParaRPr lang="es-MX" sz="4800" b="1" dirty="0">
                <a:solidFill>
                  <a:srgbClr val="0070C0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240494" y="1367847"/>
              <a:ext cx="9835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dirty="0" smtClean="0">
                  <a:latin typeface="Montserrat" panose="00000500000000000000" pitchFamily="2" charset="0"/>
                </a:rPr>
                <a:t>Las regulaciones y restricciones no arancelarias se identificarán </a:t>
              </a:r>
              <a:r>
                <a:rPr lang="es-MX" b="1" dirty="0" smtClean="0">
                  <a:latin typeface="Montserrat" panose="00000500000000000000" pitchFamily="2" charset="0"/>
                </a:rPr>
                <a:t>en términos de sus fracciones arancelarias, es decir a 8 dígitos.</a:t>
              </a:r>
              <a:endParaRPr lang="es-MX" b="1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758889" y="2009756"/>
            <a:ext cx="10337771" cy="830997"/>
            <a:chOff x="738618" y="1275515"/>
            <a:chExt cx="10337771" cy="830997"/>
          </a:xfrm>
        </p:grpSpPr>
        <p:sp>
          <p:nvSpPr>
            <p:cNvPr id="22" name="CuadroTexto 21"/>
            <p:cNvSpPr txBox="1"/>
            <p:nvPr/>
          </p:nvSpPr>
          <p:spPr>
            <a:xfrm>
              <a:off x="738618" y="1275515"/>
              <a:ext cx="4267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800" b="1" dirty="0">
                  <a:solidFill>
                    <a:srgbClr val="0070C0"/>
                  </a:solidFill>
                  <a:latin typeface="Montserrat" panose="00000500000000000000" pitchFamily="2" charset="0"/>
                </a:rPr>
                <a:t>2</a:t>
              </a:r>
              <a:endParaRPr lang="es-MX" sz="4800" b="1" dirty="0">
                <a:solidFill>
                  <a:srgbClr val="0070C0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1240494" y="1367847"/>
              <a:ext cx="9835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dirty="0" smtClean="0">
                  <a:latin typeface="Montserrat" panose="00000500000000000000" pitchFamily="2" charset="0"/>
                </a:rPr>
                <a:t>Se publicaron en el DOF (18/11/20) las </a:t>
              </a:r>
              <a:r>
                <a:rPr lang="es-MX" b="1" dirty="0" smtClean="0">
                  <a:latin typeface="Montserrat" panose="00000500000000000000" pitchFamily="2" charset="0"/>
                </a:rPr>
                <a:t>Tablas de Correlación, </a:t>
              </a:r>
              <a:r>
                <a:rPr lang="es-MX" dirty="0" smtClean="0">
                  <a:latin typeface="Montserrat" panose="00000500000000000000" pitchFamily="2" charset="0"/>
                </a:rPr>
                <a:t>mismas que se deben de observar para l actualización de las fracciones arancelarias de cada instrumento.</a:t>
              </a:r>
              <a:r>
                <a:rPr lang="es-MX" b="1" dirty="0" smtClean="0">
                  <a:latin typeface="Montserrat" panose="00000500000000000000" pitchFamily="2" charset="0"/>
                </a:rPr>
                <a:t> </a:t>
              </a:r>
              <a:endParaRPr lang="es-MX" b="1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696260" y="3789498"/>
            <a:ext cx="9061516" cy="830997"/>
            <a:chOff x="655315" y="1275515"/>
            <a:chExt cx="10421074" cy="830997"/>
          </a:xfrm>
        </p:grpSpPr>
        <p:sp>
          <p:nvSpPr>
            <p:cNvPr id="25" name="CuadroTexto 24"/>
            <p:cNvSpPr txBox="1"/>
            <p:nvPr/>
          </p:nvSpPr>
          <p:spPr>
            <a:xfrm>
              <a:off x="655315" y="1275515"/>
              <a:ext cx="4267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800" b="1" dirty="0" smtClean="0">
                  <a:solidFill>
                    <a:srgbClr val="0070C0"/>
                  </a:solidFill>
                  <a:latin typeface="Montserrat" panose="00000500000000000000" pitchFamily="2" charset="0"/>
                </a:rPr>
                <a:t>4</a:t>
              </a:r>
              <a:endParaRPr lang="es-MX" sz="4800" b="1" dirty="0">
                <a:solidFill>
                  <a:srgbClr val="0070C0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1240494" y="1367847"/>
              <a:ext cx="9835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dirty="0" smtClean="0">
                  <a:latin typeface="Montserrat" panose="00000500000000000000" pitchFamily="2" charset="0"/>
                </a:rPr>
                <a:t>Los </a:t>
              </a:r>
              <a:r>
                <a:rPr lang="es-MX" b="1" dirty="0" smtClean="0">
                  <a:latin typeface="Montserrat" panose="00000500000000000000" pitchFamily="2" charset="0"/>
                </a:rPr>
                <a:t>documentos expedidos vigentes podrán utilizarse </a:t>
              </a:r>
              <a:r>
                <a:rPr lang="es-MX" dirty="0" smtClean="0">
                  <a:latin typeface="Montserrat" panose="00000500000000000000" pitchFamily="2" charset="0"/>
                </a:rPr>
                <a:t>en los términos que fueron expedidos y hasta el fin de su vigencia.</a:t>
              </a:r>
              <a:endParaRPr lang="es-MX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713567" y="4811837"/>
            <a:ext cx="8468012" cy="923329"/>
            <a:chOff x="690874" y="1275515"/>
            <a:chExt cx="10385515" cy="923329"/>
          </a:xfrm>
        </p:grpSpPr>
        <p:sp>
          <p:nvSpPr>
            <p:cNvPr id="28" name="CuadroTexto 27"/>
            <p:cNvSpPr txBox="1"/>
            <p:nvPr/>
          </p:nvSpPr>
          <p:spPr>
            <a:xfrm>
              <a:off x="690874" y="1275515"/>
              <a:ext cx="4267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800" b="1" dirty="0" smtClean="0">
                  <a:solidFill>
                    <a:srgbClr val="0070C0"/>
                  </a:solidFill>
                  <a:latin typeface="Montserrat" panose="00000500000000000000" pitchFamily="2" charset="0"/>
                </a:rPr>
                <a:t>5</a:t>
              </a:r>
              <a:endParaRPr lang="es-MX" sz="4800" b="1" dirty="0">
                <a:solidFill>
                  <a:srgbClr val="0070C0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1240494" y="1367847"/>
              <a:ext cx="98358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600" dirty="0" smtClean="0">
                  <a:latin typeface="Montserrat" panose="00000500000000000000" pitchFamily="2" charset="0"/>
                </a:rPr>
                <a:t>La </a:t>
              </a:r>
              <a:r>
                <a:rPr lang="es-MX" sz="1600" b="1" dirty="0" smtClean="0">
                  <a:latin typeface="Montserrat" panose="00000500000000000000" pitchFamily="2" charset="0"/>
                </a:rPr>
                <a:t>información que se reciba media correo electrónico </a:t>
              </a:r>
              <a:r>
                <a:rPr lang="es-MX" sz="1600" dirty="0" smtClean="0">
                  <a:latin typeface="Montserrat" panose="00000500000000000000" pitchFamily="2" charset="0"/>
                </a:rPr>
                <a:t>durante los periodos señalados como inhábiles </a:t>
              </a:r>
              <a:r>
                <a:rPr lang="es-MX" sz="1600" b="1" dirty="0">
                  <a:latin typeface="Montserrat" panose="00000500000000000000" pitchFamily="2" charset="0"/>
                </a:rPr>
                <a:t>no será considerada</a:t>
              </a:r>
              <a:r>
                <a:rPr lang="es-MX" sz="1600" dirty="0" smtClean="0">
                  <a:latin typeface="Montserrat" panose="00000500000000000000" pitchFamily="2" charset="0"/>
                </a:rPr>
                <a:t> para efecto de los trámites. Deberás enviarla a partir del primer día hábil de enero.</a:t>
              </a:r>
              <a:endParaRPr lang="es-MX" sz="1600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663462" y="5795234"/>
            <a:ext cx="8518116" cy="830997"/>
            <a:chOff x="629426" y="1275515"/>
            <a:chExt cx="10446963" cy="830997"/>
          </a:xfrm>
        </p:grpSpPr>
        <p:sp>
          <p:nvSpPr>
            <p:cNvPr id="31" name="CuadroTexto 30"/>
            <p:cNvSpPr txBox="1"/>
            <p:nvPr/>
          </p:nvSpPr>
          <p:spPr>
            <a:xfrm>
              <a:off x="629426" y="1275515"/>
              <a:ext cx="4267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800" b="1" dirty="0" smtClean="0">
                  <a:solidFill>
                    <a:srgbClr val="0070C0"/>
                  </a:solidFill>
                  <a:latin typeface="Montserrat" panose="00000500000000000000" pitchFamily="2" charset="0"/>
                </a:rPr>
                <a:t>6</a:t>
              </a:r>
              <a:endParaRPr lang="es-MX" sz="4800" b="1" dirty="0">
                <a:solidFill>
                  <a:srgbClr val="0070C0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1240494" y="1367847"/>
              <a:ext cx="9835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dirty="0" smtClean="0">
                  <a:latin typeface="Montserrat" panose="00000500000000000000" pitchFamily="2" charset="0"/>
                </a:rPr>
                <a:t>Se requiere que la SE lleve a cabo los ajustes en los sistemas informáticos y poder dar de alta las nuevas fracciones arancelarias. </a:t>
              </a:r>
              <a:endParaRPr lang="es-MX" dirty="0">
                <a:latin typeface="Montserrat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6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954930" y="3065278"/>
            <a:ext cx="10126721" cy="561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 smtClean="0"/>
          </a:p>
          <a:p>
            <a:endParaRPr lang="es-MX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6025019" y="2680570"/>
            <a:ext cx="5999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 smtClean="0">
                <a:solidFill>
                  <a:srgbClr val="DEC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AVISOS</a:t>
            </a:r>
          </a:p>
        </p:txBody>
      </p:sp>
    </p:spTree>
    <p:extLst>
      <p:ext uri="{BB962C8B-B14F-4D97-AF65-F5344CB8AC3E}">
        <p14:creationId xmlns:p14="http://schemas.microsoft.com/office/powerpoint/2010/main" val="1686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517863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-Trámites por VUCEM-</a:t>
            </a:r>
            <a:endParaRPr lang="es-MX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3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6"/>
          <p:cNvSpPr/>
          <p:nvPr/>
        </p:nvSpPr>
        <p:spPr>
          <a:xfrm>
            <a:off x="10349630" y="2866372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redondeado 15"/>
          <p:cNvSpPr/>
          <p:nvPr/>
        </p:nvSpPr>
        <p:spPr>
          <a:xfrm>
            <a:off x="7480127" y="2895599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redondeado 14"/>
          <p:cNvSpPr/>
          <p:nvPr/>
        </p:nvSpPr>
        <p:spPr>
          <a:xfrm>
            <a:off x="4561561" y="2837144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1728592" y="3006246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redondeado 2"/>
          <p:cNvSpPr/>
          <p:nvPr/>
        </p:nvSpPr>
        <p:spPr>
          <a:xfrm>
            <a:off x="563671" y="3281818"/>
            <a:ext cx="2617940" cy="20166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Puedes utilizar tu aviso en los términos que fue emitido. </a:t>
            </a:r>
          </a:p>
          <a:p>
            <a:pPr algn="ctr"/>
            <a:endParaRPr lang="es-MX" sz="16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NO se requiere reexpedición.</a:t>
            </a:r>
            <a:endParaRPr lang="es-MX" sz="16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396641" y="3281817"/>
            <a:ext cx="2617940" cy="201669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14 de diciembre de 2020</a:t>
            </a:r>
          </a:p>
          <a:p>
            <a:pPr algn="ctr"/>
            <a:endParaRPr lang="es-MX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18:00 horas</a:t>
            </a:r>
          </a:p>
          <a:p>
            <a:pPr algn="ctr"/>
            <a:endParaRPr lang="es-MX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FAs vigentes</a:t>
            </a:r>
            <a:endParaRPr lang="es-MX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9183666" y="3281817"/>
            <a:ext cx="2617940" cy="20166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24 </a:t>
            </a:r>
            <a:r>
              <a:rPr lang="es-MX" b="1" dirty="0">
                <a:solidFill>
                  <a:schemeClr val="tx1"/>
                </a:solidFill>
                <a:latin typeface="Montserrat" panose="00000500000000000000" pitchFamily="2" charset="0"/>
              </a:rPr>
              <a:t>de diciembre de 2020</a:t>
            </a: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11:00 horas </a:t>
            </a:r>
          </a:p>
          <a:p>
            <a:pPr algn="ctr"/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NUEVAS FAs</a:t>
            </a:r>
            <a:endParaRPr lang="es-MX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290153" y="3281815"/>
            <a:ext cx="2617940" cy="201669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14 de diciembre de 2020</a:t>
            </a: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18:00 </a:t>
            </a:r>
            <a:r>
              <a:rPr lang="es-MX" b="1" dirty="0">
                <a:solidFill>
                  <a:schemeClr val="tx1"/>
                </a:solidFill>
                <a:latin typeface="Montserrat" panose="00000500000000000000" pitchFamily="2" charset="0"/>
              </a:rPr>
              <a:t>horas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563671" y="2505204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Autorizaciones vigentes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411254" y="2505204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DEC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ÚLTIMO DÍA</a:t>
            </a:r>
          </a:p>
          <a:p>
            <a:pPr algn="ctr"/>
            <a:r>
              <a:rPr lang="es-MX" sz="1600" b="1" dirty="0">
                <a:solidFill>
                  <a:srgbClr val="DEC9A2"/>
                </a:solidFill>
                <a:latin typeface="Montserrat" panose="00000500000000000000" pitchFamily="2" charset="0"/>
              </a:rPr>
              <a:t>Nuevas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258837" y="2505204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Cierre de Ventanilla 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9183666" y="2482239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Inicio de Recepción de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757" y="1192321"/>
            <a:ext cx="981075" cy="12001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992" y="1066605"/>
            <a:ext cx="1819275" cy="13716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644" y="1112339"/>
            <a:ext cx="1465414" cy="128013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535" y="1112339"/>
            <a:ext cx="977989" cy="1280132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464278" y="262086"/>
            <a:ext cx="11008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Avisos Automáticos de Importación de </a:t>
            </a:r>
          </a:p>
          <a:p>
            <a:pPr algn="r"/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Máquinas Tragamonedas</a:t>
            </a:r>
            <a:endParaRPr lang="es-MX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28597" y="5604348"/>
            <a:ext cx="8455069" cy="564335"/>
          </a:xfrm>
          <a:prstGeom prst="rect">
            <a:avLst/>
          </a:prstGeom>
          <a:noFill/>
          <a:ln w="28575">
            <a:solidFill>
              <a:srgbClr val="BC94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Nota: Los trámites ingresados a partir del 24 de diciembre 2020 y durante el periodo vacacional, se tendrán como presentadas el primer día hábil de enero. </a:t>
            </a:r>
            <a:endParaRPr lang="es-MX" sz="1400" b="1" dirty="0">
              <a:solidFill>
                <a:srgbClr val="6E152E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4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6"/>
          <p:cNvSpPr/>
          <p:nvPr/>
        </p:nvSpPr>
        <p:spPr>
          <a:xfrm>
            <a:off x="10349630" y="2866372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redondeado 15"/>
          <p:cNvSpPr/>
          <p:nvPr/>
        </p:nvSpPr>
        <p:spPr>
          <a:xfrm>
            <a:off x="7480127" y="2895599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redondeado 14"/>
          <p:cNvSpPr/>
          <p:nvPr/>
        </p:nvSpPr>
        <p:spPr>
          <a:xfrm>
            <a:off x="4561561" y="2837144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1728592" y="3006246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redondeado 2"/>
          <p:cNvSpPr/>
          <p:nvPr/>
        </p:nvSpPr>
        <p:spPr>
          <a:xfrm>
            <a:off x="563671" y="3281818"/>
            <a:ext cx="2617940" cy="151565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Puedes utilizar tu aviso en los términos que fue emitido. </a:t>
            </a:r>
          </a:p>
          <a:p>
            <a:pPr algn="ctr"/>
            <a:endParaRPr lang="es-MX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NO se requiere reexpedición.</a:t>
            </a:r>
            <a:endParaRPr lang="es-MX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396641" y="3281817"/>
            <a:ext cx="2617940" cy="151565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16 de diciembre de 2020</a:t>
            </a:r>
          </a:p>
          <a:p>
            <a:pPr algn="ctr"/>
            <a:endParaRPr lang="es-MX" sz="7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18:00 horas</a:t>
            </a:r>
          </a:p>
          <a:p>
            <a:pPr algn="ctr"/>
            <a:endParaRPr lang="es-MX" sz="8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FAs vigentes</a:t>
            </a:r>
            <a:endParaRPr lang="es-MX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9183666" y="3281817"/>
            <a:ext cx="2617940" cy="151565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24 </a:t>
            </a:r>
            <a:r>
              <a:rPr lang="es-MX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de diciembre de 2020</a:t>
            </a:r>
          </a:p>
          <a:p>
            <a:pPr algn="ctr"/>
            <a:endParaRPr lang="es-MX" sz="7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11:00 horas </a:t>
            </a:r>
          </a:p>
          <a:p>
            <a:pPr algn="ctr"/>
            <a:endParaRPr lang="es-MX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r>
              <a:rPr lang="es-MX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NUEVAS FAs</a:t>
            </a:r>
            <a:endParaRPr lang="es-MX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290153" y="3281815"/>
            <a:ext cx="2617940" cy="151565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16 de diciembre de 2020</a:t>
            </a:r>
          </a:p>
          <a:p>
            <a:pPr algn="ctr"/>
            <a:endParaRPr lang="es-MX" sz="16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18:00 </a:t>
            </a:r>
            <a:r>
              <a:rPr lang="es-MX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horas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563671" y="2505204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Autorizaciones vigentes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411254" y="2505204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DEC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ÚLTIMO DÍA</a:t>
            </a:r>
          </a:p>
          <a:p>
            <a:pPr algn="ctr"/>
            <a:r>
              <a:rPr lang="es-MX" sz="1600" b="1" dirty="0">
                <a:solidFill>
                  <a:srgbClr val="DEC9A2"/>
                </a:solidFill>
                <a:latin typeface="Montserrat" panose="00000500000000000000" pitchFamily="2" charset="0"/>
              </a:rPr>
              <a:t>Nuevas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258837" y="2505204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Cierre de Ventanilla 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9183666" y="2482239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Inicio de Recepción de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757" y="1192321"/>
            <a:ext cx="981075" cy="12001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992" y="1066605"/>
            <a:ext cx="1819275" cy="13716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644" y="1112339"/>
            <a:ext cx="1465414" cy="128013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535" y="1112339"/>
            <a:ext cx="977989" cy="1280132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464278" y="262086"/>
            <a:ext cx="11008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Avisos Automáticos de Importación de </a:t>
            </a:r>
          </a:p>
          <a:p>
            <a:pPr algn="r"/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Siderúrgicos </a:t>
            </a:r>
            <a:endParaRPr lang="es-MX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432136" y="5312506"/>
            <a:ext cx="3858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>
                <a:latin typeface="Montserrat" panose="00000500000000000000" pitchFamily="2" charset="0"/>
              </a:rPr>
              <a:t>A partir del 24 de diciembre, las solicitudes recibidas durante el periodo vacacional, serán atendidas: </a:t>
            </a:r>
            <a:endParaRPr lang="es-MX" sz="1600" b="1" dirty="0">
              <a:latin typeface="Montserrat" panose="00000500000000000000" pitchFamily="2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6"/>
          <a:srcRect t="7761"/>
          <a:stretch/>
        </p:blipFill>
        <p:spPr>
          <a:xfrm>
            <a:off x="6408551" y="5312506"/>
            <a:ext cx="4467172" cy="111161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8704" y="5312506"/>
            <a:ext cx="10096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517863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-Trámites fuera de VUCEM-</a:t>
            </a:r>
            <a:endParaRPr lang="es-MX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34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464278" y="262086"/>
            <a:ext cx="1100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Esquema Alternativo Avisos Siderúrgicos </a:t>
            </a:r>
            <a:endParaRPr lang="es-MX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76614" y="1215025"/>
            <a:ext cx="4334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91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MOLINOS</a:t>
            </a:r>
            <a:endParaRPr lang="es-MX" sz="2800" b="1" dirty="0">
              <a:solidFill>
                <a:srgbClr val="691B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252576" y="1215025"/>
            <a:ext cx="4334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400" b="1">
                <a:solidFill>
                  <a:srgbClr val="691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r>
              <a:rPr lang="es-MX" sz="2800" dirty="0"/>
              <a:t>ARMADORAS</a:t>
            </a:r>
          </a:p>
        </p:txBody>
      </p:sp>
      <p:cxnSp>
        <p:nvCxnSpPr>
          <p:cNvPr id="28" name="Conector recto 27"/>
          <p:cNvCxnSpPr/>
          <p:nvPr/>
        </p:nvCxnSpPr>
        <p:spPr>
          <a:xfrm>
            <a:off x="5110619" y="1215025"/>
            <a:ext cx="0" cy="5434689"/>
          </a:xfrm>
          <a:prstGeom prst="line">
            <a:avLst/>
          </a:prstGeom>
          <a:ln w="76200">
            <a:solidFill>
              <a:srgbClr val="BC945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o 38"/>
          <p:cNvGrpSpPr/>
          <p:nvPr/>
        </p:nvGrpSpPr>
        <p:grpSpPr>
          <a:xfrm>
            <a:off x="237995" y="1966586"/>
            <a:ext cx="4601161" cy="3569918"/>
            <a:chOff x="563671" y="1112339"/>
            <a:chExt cx="5450910" cy="4647176"/>
          </a:xfrm>
        </p:grpSpPr>
        <p:sp>
          <p:nvSpPr>
            <p:cNvPr id="31" name="Rectángulo redondeado 30"/>
            <p:cNvSpPr/>
            <p:nvPr/>
          </p:nvSpPr>
          <p:spPr>
            <a:xfrm>
              <a:off x="4561561" y="2837144"/>
              <a:ext cx="225468" cy="914400"/>
            </a:xfrm>
            <a:prstGeom prst="roundRect">
              <a:avLst/>
            </a:prstGeom>
            <a:solidFill>
              <a:srgbClr val="BC945A"/>
            </a:solidFill>
            <a:ln>
              <a:solidFill>
                <a:srgbClr val="BC9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Rectángulo redondeado 31"/>
            <p:cNvSpPr/>
            <p:nvPr/>
          </p:nvSpPr>
          <p:spPr>
            <a:xfrm>
              <a:off x="1728592" y="3006246"/>
              <a:ext cx="225468" cy="914400"/>
            </a:xfrm>
            <a:prstGeom prst="roundRect">
              <a:avLst/>
            </a:prstGeom>
            <a:solidFill>
              <a:srgbClr val="BC945A"/>
            </a:solidFill>
            <a:ln>
              <a:solidFill>
                <a:srgbClr val="BC9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3" name="Rectángulo redondeado 32"/>
            <p:cNvSpPr/>
            <p:nvPr/>
          </p:nvSpPr>
          <p:spPr>
            <a:xfrm>
              <a:off x="563671" y="3281817"/>
              <a:ext cx="2617940" cy="247769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No requieres la reexpedición del documento. </a:t>
              </a:r>
            </a:p>
            <a:p>
              <a:pPr algn="ctr"/>
              <a:endParaRPr lang="es-MX" sz="14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s-MX" sz="140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Los oficios de adhesión NO establecen FAs.</a:t>
              </a:r>
              <a:endParaRPr lang="es-MX" sz="14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4" name="Rectángulo redondeado 33"/>
            <p:cNvSpPr/>
            <p:nvPr/>
          </p:nvSpPr>
          <p:spPr>
            <a:xfrm>
              <a:off x="3396641" y="3281817"/>
              <a:ext cx="2617940" cy="10916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15 de diciembre de 2020</a:t>
              </a:r>
            </a:p>
            <a:p>
              <a:pPr algn="ctr"/>
              <a:endParaRPr lang="es-MX" sz="5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s-MX" sz="120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18:00 horas</a:t>
              </a:r>
            </a:p>
            <a:p>
              <a:pPr algn="ctr"/>
              <a:endParaRPr lang="es-MX" sz="6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s-MX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FAs vigentes</a:t>
              </a:r>
              <a:endParaRPr lang="es-MX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35" name="Rectángulo redondeado 34"/>
            <p:cNvSpPr/>
            <p:nvPr/>
          </p:nvSpPr>
          <p:spPr>
            <a:xfrm>
              <a:off x="563671" y="2505204"/>
              <a:ext cx="2557397" cy="663880"/>
            </a:xfrm>
            <a:prstGeom prst="roundRect">
              <a:avLst/>
            </a:prstGeom>
            <a:solidFill>
              <a:srgbClr val="691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rgbClr val="DEC9A2"/>
                  </a:solidFill>
                  <a:latin typeface="Montserrat" panose="00000500000000000000" pitchFamily="2" charset="0"/>
                </a:rPr>
                <a:t>Autorizaciones vigentes</a:t>
              </a:r>
              <a:endParaRPr lang="es-MX" sz="1200" b="1" dirty="0">
                <a:solidFill>
                  <a:srgbClr val="DEC9A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6" name="Rectángulo redondeado 35"/>
            <p:cNvSpPr/>
            <p:nvPr/>
          </p:nvSpPr>
          <p:spPr>
            <a:xfrm>
              <a:off x="3411254" y="2505204"/>
              <a:ext cx="2557397" cy="663880"/>
            </a:xfrm>
            <a:prstGeom prst="roundRect">
              <a:avLst/>
            </a:prstGeom>
            <a:solidFill>
              <a:srgbClr val="691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rgbClr val="DEC9A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ÚLTIMO DÍA</a:t>
              </a:r>
            </a:p>
            <a:p>
              <a:pPr algn="ctr"/>
              <a:r>
                <a:rPr lang="es-MX" sz="1200" b="1" dirty="0" smtClean="0">
                  <a:solidFill>
                    <a:srgbClr val="DEC9A2"/>
                  </a:solidFill>
                  <a:latin typeface="Montserrat" panose="00000500000000000000" pitchFamily="2" charset="0"/>
                </a:rPr>
                <a:t>Nuevas </a:t>
              </a:r>
              <a:r>
                <a:rPr lang="es-MX" sz="1200" b="1" dirty="0">
                  <a:solidFill>
                    <a:srgbClr val="DEC9A2"/>
                  </a:solidFill>
                  <a:latin typeface="Montserrat" panose="00000500000000000000" pitchFamily="2" charset="0"/>
                </a:rPr>
                <a:t>Solicitudes</a:t>
              </a:r>
              <a:endParaRPr lang="es-MX" sz="1200" b="1" dirty="0">
                <a:solidFill>
                  <a:srgbClr val="DEC9A2"/>
                </a:solidFill>
                <a:latin typeface="Montserrat" panose="00000500000000000000" pitchFamily="2" charset="0"/>
              </a:endParaRPr>
            </a:p>
          </p:txBody>
        </p:sp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3757" y="1192321"/>
              <a:ext cx="981075" cy="1200150"/>
            </a:xfrm>
            <a:prstGeom prst="rect">
              <a:avLst/>
            </a:prstGeom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4535" y="1112339"/>
              <a:ext cx="977989" cy="1280132"/>
            </a:xfrm>
            <a:prstGeom prst="rect">
              <a:avLst/>
            </a:prstGeom>
          </p:spPr>
        </p:pic>
      </p:grpSp>
      <p:sp>
        <p:nvSpPr>
          <p:cNvPr id="40" name="Rectángulo redondeado 39"/>
          <p:cNvSpPr/>
          <p:nvPr/>
        </p:nvSpPr>
        <p:spPr>
          <a:xfrm>
            <a:off x="2605090" y="4906440"/>
            <a:ext cx="2209826" cy="83863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15 de diciembre de 2020</a:t>
            </a:r>
          </a:p>
          <a:p>
            <a:pPr algn="ctr"/>
            <a:endParaRPr lang="es-MX" sz="5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18:01 horas</a:t>
            </a:r>
          </a:p>
          <a:p>
            <a:pPr algn="ctr"/>
            <a:endParaRPr lang="es-MX" sz="6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NUEVAS FAs </a:t>
            </a:r>
            <a:endParaRPr lang="es-MX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41" name="Flecha abajo 40"/>
          <p:cNvSpPr/>
          <p:nvPr/>
        </p:nvSpPr>
        <p:spPr>
          <a:xfrm>
            <a:off x="3339626" y="4586098"/>
            <a:ext cx="663068" cy="276951"/>
          </a:xfrm>
          <a:prstGeom prst="downArrow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42" name="Grupo 41"/>
          <p:cNvGrpSpPr/>
          <p:nvPr/>
        </p:nvGrpSpPr>
        <p:grpSpPr>
          <a:xfrm>
            <a:off x="5233830" y="1898455"/>
            <a:ext cx="4601161" cy="3638049"/>
            <a:chOff x="563671" y="1112339"/>
            <a:chExt cx="5450910" cy="4735867"/>
          </a:xfrm>
        </p:grpSpPr>
        <p:sp>
          <p:nvSpPr>
            <p:cNvPr id="43" name="Rectángulo redondeado 42"/>
            <p:cNvSpPr/>
            <p:nvPr/>
          </p:nvSpPr>
          <p:spPr>
            <a:xfrm>
              <a:off x="4561561" y="2837144"/>
              <a:ext cx="225468" cy="914400"/>
            </a:xfrm>
            <a:prstGeom prst="roundRect">
              <a:avLst/>
            </a:prstGeom>
            <a:solidFill>
              <a:srgbClr val="BC945A"/>
            </a:solidFill>
            <a:ln>
              <a:solidFill>
                <a:srgbClr val="BC9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Rectángulo redondeado 43"/>
            <p:cNvSpPr/>
            <p:nvPr/>
          </p:nvSpPr>
          <p:spPr>
            <a:xfrm>
              <a:off x="1728592" y="3006246"/>
              <a:ext cx="225468" cy="914400"/>
            </a:xfrm>
            <a:prstGeom prst="roundRect">
              <a:avLst/>
            </a:prstGeom>
            <a:solidFill>
              <a:srgbClr val="BC945A"/>
            </a:solidFill>
            <a:ln>
              <a:solidFill>
                <a:srgbClr val="BC9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5" name="Rectángulo redondeado 44"/>
            <p:cNvSpPr/>
            <p:nvPr/>
          </p:nvSpPr>
          <p:spPr>
            <a:xfrm>
              <a:off x="563671" y="3281817"/>
              <a:ext cx="2617940" cy="256638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Podrás utilizar tu aviso en los términos que fue emitido. </a:t>
              </a:r>
            </a:p>
            <a:p>
              <a:pPr algn="ctr"/>
              <a:endParaRPr lang="es-MX" sz="12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s-MX" sz="120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No requieres la reexpedición del documento</a:t>
              </a:r>
              <a:endParaRPr lang="es-MX" sz="12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6" name="Rectángulo redondeado 45"/>
            <p:cNvSpPr/>
            <p:nvPr/>
          </p:nvSpPr>
          <p:spPr>
            <a:xfrm>
              <a:off x="3396641" y="3281817"/>
              <a:ext cx="2617940" cy="256638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15 de diciembre de 2020</a:t>
              </a:r>
            </a:p>
            <a:p>
              <a:pPr algn="ctr"/>
              <a:endParaRPr lang="es-MX" sz="5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s-MX" sz="120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18:00 horas</a:t>
              </a:r>
            </a:p>
            <a:p>
              <a:pPr algn="ctr"/>
              <a:endParaRPr lang="es-MX" sz="6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s-MX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FAs vigentes</a:t>
              </a:r>
              <a:endParaRPr lang="es-MX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47" name="Rectángulo redondeado 46"/>
            <p:cNvSpPr/>
            <p:nvPr/>
          </p:nvSpPr>
          <p:spPr>
            <a:xfrm>
              <a:off x="563671" y="2505204"/>
              <a:ext cx="2557397" cy="663880"/>
            </a:xfrm>
            <a:prstGeom prst="roundRect">
              <a:avLst/>
            </a:prstGeom>
            <a:solidFill>
              <a:srgbClr val="691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rgbClr val="DEC9A2"/>
                  </a:solidFill>
                  <a:latin typeface="Montserrat" panose="00000500000000000000" pitchFamily="2" charset="0"/>
                </a:rPr>
                <a:t>Autorizaciones vigentes</a:t>
              </a:r>
              <a:endParaRPr lang="es-MX" sz="1200" b="1" dirty="0">
                <a:solidFill>
                  <a:srgbClr val="DEC9A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8" name="Rectángulo redondeado 47"/>
            <p:cNvSpPr/>
            <p:nvPr/>
          </p:nvSpPr>
          <p:spPr>
            <a:xfrm>
              <a:off x="3411254" y="2505204"/>
              <a:ext cx="2557397" cy="663880"/>
            </a:xfrm>
            <a:prstGeom prst="roundRect">
              <a:avLst/>
            </a:prstGeom>
            <a:solidFill>
              <a:srgbClr val="691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rgbClr val="DEC9A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ÚLTIMO DÍA</a:t>
              </a:r>
            </a:p>
            <a:p>
              <a:pPr algn="ctr"/>
              <a:r>
                <a:rPr lang="es-MX" sz="1200" b="1" dirty="0" smtClean="0">
                  <a:solidFill>
                    <a:srgbClr val="DEC9A2"/>
                  </a:solidFill>
                  <a:latin typeface="Montserrat" panose="00000500000000000000" pitchFamily="2" charset="0"/>
                </a:rPr>
                <a:t>Nuevas </a:t>
              </a:r>
              <a:r>
                <a:rPr lang="es-MX" sz="1200" b="1" dirty="0">
                  <a:solidFill>
                    <a:srgbClr val="DEC9A2"/>
                  </a:solidFill>
                  <a:latin typeface="Montserrat" panose="00000500000000000000" pitchFamily="2" charset="0"/>
                </a:rPr>
                <a:t>Solicitudes</a:t>
              </a:r>
              <a:endParaRPr lang="es-MX" sz="1200" b="1" dirty="0">
                <a:solidFill>
                  <a:srgbClr val="DEC9A2"/>
                </a:solidFill>
                <a:latin typeface="Montserrat" panose="00000500000000000000" pitchFamily="2" charset="0"/>
              </a:endParaRPr>
            </a:p>
          </p:txBody>
        </p:sp>
        <p:pic>
          <p:nvPicPr>
            <p:cNvPr id="49" name="Imagen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3757" y="1192321"/>
              <a:ext cx="981075" cy="1200150"/>
            </a:xfrm>
            <a:prstGeom prst="rect">
              <a:avLst/>
            </a:prstGeom>
          </p:spPr>
        </p:pic>
        <p:pic>
          <p:nvPicPr>
            <p:cNvPr id="50" name="Imagen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4535" y="1112339"/>
              <a:ext cx="977989" cy="1280132"/>
            </a:xfrm>
            <a:prstGeom prst="rect">
              <a:avLst/>
            </a:prstGeom>
          </p:spPr>
        </p:pic>
      </p:grpSp>
      <p:sp>
        <p:nvSpPr>
          <p:cNvPr id="51" name="Rectángulo redondeado 50"/>
          <p:cNvSpPr/>
          <p:nvPr/>
        </p:nvSpPr>
        <p:spPr>
          <a:xfrm>
            <a:off x="9950415" y="3584592"/>
            <a:ext cx="2166508" cy="195191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  <a:latin typeface="Montserrat" panose="00000500000000000000" pitchFamily="2" charset="0"/>
              </a:rPr>
              <a:t>No habrá recepción de solicitudes del </a:t>
            </a:r>
            <a:r>
              <a:rPr lang="es-MX" sz="12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15 de diciembre de 2020 a </a:t>
            </a:r>
            <a:r>
              <a:rPr lang="es-MX" sz="1200" dirty="0" smtClean="0">
                <a:solidFill>
                  <a:schemeClr val="tx1"/>
                </a:solidFill>
                <a:latin typeface="Montserrat" panose="00000500000000000000" pitchFamily="2" charset="0"/>
              </a:rPr>
              <a:t>las 18:01 horas hasta el </a:t>
            </a:r>
            <a:r>
              <a:rPr lang="es-MX" sz="12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primer día hábil de enero 2021.</a:t>
            </a:r>
            <a:endParaRPr lang="es-MX" sz="12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es-MX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r>
              <a:rPr lang="es-MX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NUEVAS FAs</a:t>
            </a:r>
            <a:endParaRPr lang="es-MX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endParaRPr lang="es-MX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54" name="Rectángulo redondeado 53"/>
          <p:cNvSpPr/>
          <p:nvPr/>
        </p:nvSpPr>
        <p:spPr>
          <a:xfrm>
            <a:off x="9958202" y="2995751"/>
            <a:ext cx="2158721" cy="509986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rgbClr val="DEC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Cierre de Recepción de Solicitudes</a:t>
            </a:r>
            <a:endParaRPr lang="es-MX" sz="12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5382083" y="5721460"/>
            <a:ext cx="6605325" cy="928254"/>
          </a:xfrm>
          <a:prstGeom prst="rect">
            <a:avLst/>
          </a:prstGeom>
          <a:noFill/>
          <a:ln w="28575">
            <a:solidFill>
              <a:srgbClr val="BC94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b="1" dirty="0" smtClean="0">
                <a:solidFill>
                  <a:srgbClr val="4D4D4D"/>
                </a:solidFill>
                <a:latin typeface="Montserrat" panose="00000500000000000000" pitchFamily="2" charset="0"/>
              </a:rPr>
              <a:t>NOTA: Para </a:t>
            </a:r>
            <a:r>
              <a:rPr lang="es-MX" sz="1400" b="1" dirty="0">
                <a:solidFill>
                  <a:srgbClr val="4D4D4D"/>
                </a:solidFill>
                <a:latin typeface="Montserrat" panose="00000500000000000000" pitchFamily="2" charset="0"/>
              </a:rPr>
              <a:t>realizar tus operaciones de importación, deberás declarar en el pedimento la clave autorizada (número de autorización) y la nueva fracción arancelaria TIGIE 2020. </a:t>
            </a: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5961" y="1859971"/>
            <a:ext cx="1209901" cy="105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954930" y="3065278"/>
            <a:ext cx="10126721" cy="561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 smtClean="0"/>
          </a:p>
          <a:p>
            <a:endParaRPr lang="es-MX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6025019" y="2680570"/>
            <a:ext cx="5999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 smtClean="0">
                <a:solidFill>
                  <a:srgbClr val="DEC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Certificados de Origen</a:t>
            </a:r>
          </a:p>
        </p:txBody>
      </p:sp>
    </p:spTree>
    <p:extLst>
      <p:ext uri="{BB962C8B-B14F-4D97-AF65-F5344CB8AC3E}">
        <p14:creationId xmlns:p14="http://schemas.microsoft.com/office/powerpoint/2010/main" val="41769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517863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-Trámites por VUCEM-</a:t>
            </a:r>
            <a:endParaRPr lang="es-MX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7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313966" y="284379"/>
            <a:ext cx="11008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Registro de Productos Elegibles</a:t>
            </a:r>
          </a:p>
          <a:p>
            <a:pPr algn="r"/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(Productor y Comercializador) </a:t>
            </a:r>
            <a:endParaRPr lang="es-MX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27116" y="1115376"/>
            <a:ext cx="10695596" cy="4847014"/>
            <a:chOff x="563671" y="1066605"/>
            <a:chExt cx="11237935" cy="5249737"/>
          </a:xfrm>
        </p:grpSpPr>
        <p:sp>
          <p:nvSpPr>
            <p:cNvPr id="22" name="Rectángulo redondeado 21"/>
            <p:cNvSpPr/>
            <p:nvPr/>
          </p:nvSpPr>
          <p:spPr>
            <a:xfrm>
              <a:off x="10349630" y="2866372"/>
              <a:ext cx="225468" cy="914400"/>
            </a:xfrm>
            <a:prstGeom prst="roundRect">
              <a:avLst/>
            </a:prstGeom>
            <a:solidFill>
              <a:srgbClr val="BC945A"/>
            </a:solidFill>
            <a:ln>
              <a:solidFill>
                <a:srgbClr val="BC9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Rectángulo redondeado 23"/>
            <p:cNvSpPr/>
            <p:nvPr/>
          </p:nvSpPr>
          <p:spPr>
            <a:xfrm>
              <a:off x="7480127" y="2895599"/>
              <a:ext cx="225468" cy="914400"/>
            </a:xfrm>
            <a:prstGeom prst="roundRect">
              <a:avLst/>
            </a:prstGeom>
            <a:solidFill>
              <a:srgbClr val="BC945A"/>
            </a:solidFill>
            <a:ln>
              <a:solidFill>
                <a:srgbClr val="BC9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4561561" y="2837144"/>
              <a:ext cx="225468" cy="914400"/>
            </a:xfrm>
            <a:prstGeom prst="roundRect">
              <a:avLst/>
            </a:prstGeom>
            <a:solidFill>
              <a:srgbClr val="BC945A"/>
            </a:solidFill>
            <a:ln>
              <a:solidFill>
                <a:srgbClr val="BC9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Rectángulo redondeado 25"/>
            <p:cNvSpPr/>
            <p:nvPr/>
          </p:nvSpPr>
          <p:spPr>
            <a:xfrm>
              <a:off x="1728592" y="3006246"/>
              <a:ext cx="241126" cy="3310096"/>
            </a:xfrm>
            <a:prstGeom prst="roundRect">
              <a:avLst/>
            </a:prstGeom>
            <a:solidFill>
              <a:srgbClr val="BC945A"/>
            </a:solidFill>
            <a:ln>
              <a:solidFill>
                <a:srgbClr val="BC9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" name="Rectángulo redondeado 26"/>
            <p:cNvSpPr/>
            <p:nvPr/>
          </p:nvSpPr>
          <p:spPr>
            <a:xfrm>
              <a:off x="563671" y="3281818"/>
              <a:ext cx="2617940" cy="104020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FAs sin cambios</a:t>
              </a:r>
            </a:p>
            <a:p>
              <a:pPr algn="ctr"/>
              <a:r>
                <a:rPr lang="es-MX" sz="1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No</a:t>
              </a:r>
              <a:r>
                <a:rPr lang="es-MX" sz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 se deben llevar a cabo actividades adicionales.</a:t>
              </a:r>
              <a:endParaRPr lang="es-MX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28" name="Rectángulo redondeado 27"/>
            <p:cNvSpPr/>
            <p:nvPr/>
          </p:nvSpPr>
          <p:spPr>
            <a:xfrm>
              <a:off x="3396641" y="3281817"/>
              <a:ext cx="2617940" cy="151565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14 de diciembre de 2020</a:t>
              </a:r>
            </a:p>
            <a:p>
              <a:pPr algn="ctr"/>
              <a:endParaRPr lang="es-MX" sz="7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s-MX" sz="160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18:00 horas</a:t>
              </a:r>
            </a:p>
            <a:p>
              <a:pPr algn="ctr"/>
              <a:endParaRPr lang="es-MX" sz="8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s-MX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FAs vigentes</a:t>
              </a:r>
              <a:endParaRPr lang="es-MX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29" name="Rectángulo redondeado 28"/>
            <p:cNvSpPr/>
            <p:nvPr/>
          </p:nvSpPr>
          <p:spPr>
            <a:xfrm>
              <a:off x="9183666" y="3281817"/>
              <a:ext cx="2617940" cy="151565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s-MX" sz="160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28 </a:t>
              </a:r>
              <a:r>
                <a:rPr lang="es-MX" sz="1600" b="1" dirty="0">
                  <a:solidFill>
                    <a:schemeClr val="tx1"/>
                  </a:solidFill>
                  <a:latin typeface="Montserrat" panose="00000500000000000000" pitchFamily="2" charset="0"/>
                </a:rPr>
                <a:t>de diciembre de 2020</a:t>
              </a:r>
            </a:p>
            <a:p>
              <a:pPr algn="ctr"/>
              <a:endParaRPr lang="es-MX" sz="7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s-MX" sz="160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11:00 horas </a:t>
              </a:r>
            </a:p>
            <a:p>
              <a:pPr algn="ctr"/>
              <a:endParaRPr lang="es-MX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  <a:p>
              <a:pPr algn="ctr"/>
              <a:r>
                <a:rPr lang="es-MX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NUEVAS FAs</a:t>
              </a:r>
              <a:endParaRPr lang="es-MX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  <a:p>
              <a:pPr algn="ctr"/>
              <a:endParaRPr lang="es-MX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0" name="Rectángulo redondeado 29"/>
            <p:cNvSpPr/>
            <p:nvPr/>
          </p:nvSpPr>
          <p:spPr>
            <a:xfrm>
              <a:off x="6290153" y="3281815"/>
              <a:ext cx="2617940" cy="151565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14 de diciembre de 2020</a:t>
              </a:r>
            </a:p>
            <a:p>
              <a:pPr algn="ctr"/>
              <a:endParaRPr lang="es-MX" sz="16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s-MX" sz="160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18:00 </a:t>
              </a:r>
              <a:r>
                <a:rPr lang="es-MX" sz="1600" b="1" dirty="0">
                  <a:solidFill>
                    <a:schemeClr val="tx1"/>
                  </a:solidFill>
                  <a:latin typeface="Montserrat" panose="00000500000000000000" pitchFamily="2" charset="0"/>
                </a:rPr>
                <a:t>horas</a:t>
              </a:r>
            </a:p>
          </p:txBody>
        </p:sp>
        <p:sp>
          <p:nvSpPr>
            <p:cNvPr id="31" name="Rectángulo redondeado 30"/>
            <p:cNvSpPr/>
            <p:nvPr/>
          </p:nvSpPr>
          <p:spPr>
            <a:xfrm>
              <a:off x="563671" y="2505204"/>
              <a:ext cx="2557397" cy="663880"/>
            </a:xfrm>
            <a:prstGeom prst="roundRect">
              <a:avLst/>
            </a:prstGeom>
            <a:solidFill>
              <a:srgbClr val="691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rgbClr val="DEC9A2"/>
                  </a:solidFill>
                  <a:latin typeface="Montserrat" panose="00000500000000000000" pitchFamily="2" charset="0"/>
                </a:rPr>
                <a:t>Autorizaciones vigentes</a:t>
              </a:r>
              <a:endParaRPr lang="es-MX" sz="1600" b="1" dirty="0">
                <a:solidFill>
                  <a:srgbClr val="DEC9A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2" name="Rectángulo redondeado 31"/>
            <p:cNvSpPr/>
            <p:nvPr/>
          </p:nvSpPr>
          <p:spPr>
            <a:xfrm>
              <a:off x="3411254" y="2505204"/>
              <a:ext cx="2557397" cy="663880"/>
            </a:xfrm>
            <a:prstGeom prst="roundRect">
              <a:avLst/>
            </a:prstGeom>
            <a:solidFill>
              <a:srgbClr val="691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>
                  <a:solidFill>
                    <a:srgbClr val="DEC9A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ÚLTIMO DÍA</a:t>
              </a:r>
            </a:p>
            <a:p>
              <a:pPr algn="ctr"/>
              <a:r>
                <a:rPr lang="es-MX" sz="1600" b="1" dirty="0">
                  <a:solidFill>
                    <a:srgbClr val="DEC9A2"/>
                  </a:solidFill>
                  <a:latin typeface="Montserrat" panose="00000500000000000000" pitchFamily="2" charset="0"/>
                </a:rPr>
                <a:t>Nuevas Solicitudes</a:t>
              </a:r>
              <a:endParaRPr lang="es-MX" sz="1600" b="1" dirty="0">
                <a:solidFill>
                  <a:srgbClr val="DEC9A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3" name="Rectángulo redondeado 32"/>
            <p:cNvSpPr/>
            <p:nvPr/>
          </p:nvSpPr>
          <p:spPr>
            <a:xfrm>
              <a:off x="6258837" y="2505204"/>
              <a:ext cx="2557397" cy="663880"/>
            </a:xfrm>
            <a:prstGeom prst="roundRect">
              <a:avLst/>
            </a:prstGeom>
            <a:solidFill>
              <a:srgbClr val="691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rgbClr val="DEC9A2"/>
                  </a:solidFill>
                  <a:latin typeface="Montserrat" panose="00000500000000000000" pitchFamily="2" charset="0"/>
                </a:rPr>
                <a:t>Cierre de Ventanilla </a:t>
              </a:r>
              <a:endParaRPr lang="es-MX" sz="1600" b="1" dirty="0">
                <a:solidFill>
                  <a:srgbClr val="DEC9A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4" name="Rectángulo redondeado 33"/>
            <p:cNvSpPr/>
            <p:nvPr/>
          </p:nvSpPr>
          <p:spPr>
            <a:xfrm>
              <a:off x="9183666" y="2482239"/>
              <a:ext cx="2557397" cy="663880"/>
            </a:xfrm>
            <a:prstGeom prst="roundRect">
              <a:avLst/>
            </a:prstGeom>
            <a:solidFill>
              <a:srgbClr val="691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rgbClr val="DEC9A2"/>
                  </a:solidFill>
                  <a:latin typeface="Montserrat" panose="00000500000000000000" pitchFamily="2" charset="0"/>
                </a:rPr>
                <a:t>Inicio de Recepción de Solicitudes</a:t>
              </a:r>
              <a:endParaRPr lang="es-MX" sz="1600" b="1" dirty="0">
                <a:solidFill>
                  <a:srgbClr val="DEC9A2"/>
                </a:solidFill>
                <a:latin typeface="Montserrat" panose="00000500000000000000" pitchFamily="2" charset="0"/>
              </a:endParaRPr>
            </a:p>
          </p:txBody>
        </p:sp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3757" y="1192321"/>
              <a:ext cx="981075" cy="1200150"/>
            </a:xfrm>
            <a:prstGeom prst="rect">
              <a:avLst/>
            </a:prstGeom>
          </p:spPr>
        </p:pic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39992" y="1066605"/>
              <a:ext cx="1819275" cy="1371600"/>
            </a:xfrm>
            <a:prstGeom prst="rect">
              <a:avLst/>
            </a:prstGeom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3644" y="1112339"/>
              <a:ext cx="1465414" cy="1280132"/>
            </a:xfrm>
            <a:prstGeom prst="rect">
              <a:avLst/>
            </a:prstGeom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4535" y="1112339"/>
              <a:ext cx="977989" cy="1280132"/>
            </a:xfrm>
            <a:prstGeom prst="rect">
              <a:avLst/>
            </a:prstGeom>
          </p:spPr>
        </p:pic>
      </p:grpSp>
      <p:sp>
        <p:nvSpPr>
          <p:cNvPr id="39" name="Rectángulo redondeado 38"/>
          <p:cNvSpPr/>
          <p:nvPr/>
        </p:nvSpPr>
        <p:spPr>
          <a:xfrm>
            <a:off x="627116" y="4303308"/>
            <a:ext cx="2491599" cy="96041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FAs una a una</a:t>
            </a:r>
          </a:p>
          <a:p>
            <a:pPr algn="ctr"/>
            <a:r>
              <a:rPr lang="es-MX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</a:t>
            </a:r>
            <a:r>
              <a:rPr lang="es-MX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o </a:t>
            </a:r>
            <a:r>
              <a:rPr lang="es-MX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se deben llevar a cabo actividades adicionales.</a:t>
            </a:r>
            <a:endParaRPr lang="es-MX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627116" y="5445963"/>
            <a:ext cx="2491599" cy="96041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FAs una a varias</a:t>
            </a:r>
          </a:p>
          <a:p>
            <a:pPr algn="ctr"/>
            <a:r>
              <a:rPr lang="es-MX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Se deben actualizar las FAs en el RPE conforme a la tabla de correlación. </a:t>
            </a:r>
            <a:endParaRPr lang="es-MX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487308" y="5373593"/>
            <a:ext cx="2753872" cy="1105149"/>
          </a:xfrm>
          <a:prstGeom prst="roundRect">
            <a:avLst/>
          </a:prstGeom>
          <a:noFill/>
          <a:ln w="38100"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7276" y="5097110"/>
            <a:ext cx="1742157" cy="1760890"/>
          </a:xfrm>
          <a:prstGeom prst="rect">
            <a:avLst/>
          </a:prstGeom>
        </p:spPr>
      </p:pic>
      <p:sp>
        <p:nvSpPr>
          <p:cNvPr id="44" name="Rectángulo 43"/>
          <p:cNvSpPr/>
          <p:nvPr/>
        </p:nvSpPr>
        <p:spPr>
          <a:xfrm>
            <a:off x="8605062" y="4914323"/>
            <a:ext cx="2732264" cy="1504567"/>
          </a:xfrm>
          <a:prstGeom prst="rect">
            <a:avLst/>
          </a:prstGeom>
          <a:noFill/>
          <a:ln w="28575">
            <a:solidFill>
              <a:srgbClr val="BC94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Nota: Los trámites ingresados a partir del </a:t>
            </a:r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28 </a:t>
            </a:r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de diciembre 2020 y durante el periodo vacacional, se tendrán como presentadas el primer día hábil de enero. </a:t>
            </a:r>
            <a:endParaRPr lang="es-MX" sz="1400" b="1" dirty="0">
              <a:solidFill>
                <a:srgbClr val="6E152E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6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-49972"/>
            <a:ext cx="10515600" cy="1325563"/>
          </a:xfrm>
        </p:spPr>
        <p:txBody>
          <a:bodyPr>
            <a:normAutofit/>
          </a:bodyPr>
          <a:lstStyle/>
          <a:p>
            <a:r>
              <a:rPr lang="es-MX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Estatus de la Actualización de RPE</a:t>
            </a:r>
            <a:endParaRPr lang="es-MX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+mn-ea"/>
              <a:cs typeface="+mn-cs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71369778"/>
              </p:ext>
            </p:extLst>
          </p:nvPr>
        </p:nvGraphicFramePr>
        <p:xfrm>
          <a:off x="395416" y="74735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436453" y="2072913"/>
            <a:ext cx="2446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rgbClr val="BC9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Pendiente</a:t>
            </a:r>
            <a:endParaRPr lang="es-MX" sz="2800" dirty="0">
              <a:solidFill>
                <a:srgbClr val="BC94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34778" y="1549693"/>
            <a:ext cx="2446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rgbClr val="245C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Completo</a:t>
            </a:r>
            <a:endParaRPr lang="es-MX" sz="2800" dirty="0">
              <a:solidFill>
                <a:srgbClr val="245C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7621044" y="3121692"/>
            <a:ext cx="3732756" cy="3044325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redondeado 2"/>
          <p:cNvSpPr/>
          <p:nvPr/>
        </p:nvSpPr>
        <p:spPr>
          <a:xfrm>
            <a:off x="9024208" y="2596133"/>
            <a:ext cx="914400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526" y="2738005"/>
            <a:ext cx="659763" cy="63065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621044" y="3639878"/>
            <a:ext cx="37327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¡RECUERDA!</a:t>
            </a:r>
          </a:p>
          <a:p>
            <a:pPr algn="ctr"/>
            <a:endParaRPr lang="es-MX" sz="1600" b="1" dirty="0">
              <a:latin typeface="Montserrat" panose="00000500000000000000" pitchFamily="2" charset="0"/>
            </a:endParaRPr>
          </a:p>
          <a:p>
            <a:r>
              <a:rPr lang="es-MX" sz="1600" b="1" dirty="0" smtClean="0">
                <a:latin typeface="Montserrat" panose="00000500000000000000" pitchFamily="2" charset="0"/>
              </a:rPr>
              <a:t>Fecha límite:</a:t>
            </a:r>
            <a:r>
              <a:rPr lang="es-MX" sz="1500" dirty="0" smtClean="0">
                <a:latin typeface="Montserrat" panose="00000500000000000000" pitchFamily="2" charset="0"/>
              </a:rPr>
              <a:t> </a:t>
            </a:r>
            <a:r>
              <a:rPr lang="es-MX" sz="1500" dirty="0">
                <a:latin typeface="Montserrat" panose="00000500000000000000" pitchFamily="2" charset="0"/>
              </a:rPr>
              <a:t>04 de diciembre 2020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567" y="4546221"/>
            <a:ext cx="696143" cy="70283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8335028" y="4783303"/>
            <a:ext cx="405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Montserrat SemiBold" panose="00000700000000000000" pitchFamily="2" charset="0"/>
              </a:rPr>
              <a:t>r</a:t>
            </a:r>
            <a:r>
              <a:rPr lang="es-MX" sz="1200" dirty="0" smtClean="0">
                <a:latin typeface="Montserrat SemiBold" panose="00000700000000000000" pitchFamily="2" charset="0"/>
              </a:rPr>
              <a:t>egistros.origen@economia.gob.mx</a:t>
            </a:r>
            <a:endParaRPr lang="es-MX" sz="1200" dirty="0">
              <a:latin typeface="Montserrat SemiBold" panose="00000700000000000000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452" y="5212133"/>
            <a:ext cx="695134" cy="747456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7565408" y="5293627"/>
            <a:ext cx="298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Montserrat" panose="00000500000000000000" pitchFamily="2" charset="0"/>
              </a:rPr>
              <a:t>Micrositio</a:t>
            </a:r>
            <a:r>
              <a:rPr lang="es-MX" sz="1200" dirty="0" smtClean="0">
                <a:latin typeface="Montserrat SemiBold" panose="00000700000000000000" pitchFamily="2" charset="0"/>
              </a:rPr>
              <a:t> </a:t>
            </a:r>
          </a:p>
          <a:p>
            <a:pPr algn="ctr"/>
            <a:r>
              <a:rPr lang="es-MX" sz="1200" dirty="0" smtClean="0">
                <a:latin typeface="Montserrat SemiBold" panose="00000700000000000000" pitchFamily="2" charset="0"/>
              </a:rPr>
              <a:t>“</a:t>
            </a:r>
            <a:r>
              <a:rPr lang="es-MX" sz="1200" dirty="0" smtClean="0">
                <a:latin typeface="Montserrat SemiBold" panose="00000700000000000000" pitchFamily="2" charset="0"/>
              </a:rPr>
              <a:t>Instrumentación Nueva LIGIE”</a:t>
            </a:r>
            <a:endParaRPr lang="es-MX" sz="1200" dirty="0">
              <a:latin typeface="Montserrat SemiBold" panose="00000700000000000000" pitchFamily="2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575587" y="809714"/>
            <a:ext cx="2795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FAs una a varias</a:t>
            </a:r>
          </a:p>
        </p:txBody>
      </p:sp>
    </p:spTree>
    <p:extLst>
      <p:ext uri="{BB962C8B-B14F-4D97-AF65-F5344CB8AC3E}">
        <p14:creationId xmlns:p14="http://schemas.microsoft.com/office/powerpoint/2010/main" val="39548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193213" y="1994658"/>
            <a:ext cx="12191999" cy="561931"/>
          </a:xfrm>
        </p:spPr>
        <p:txBody>
          <a:bodyPr>
            <a:noAutofit/>
          </a:bodyPr>
          <a:lstStyle/>
          <a:p>
            <a:endParaRPr lang="es-MX" sz="3300" dirty="0" smtClean="0"/>
          </a:p>
          <a:p>
            <a:pPr algn="r"/>
            <a:r>
              <a:rPr lang="es-MX" sz="3200" b="1" dirty="0" smtClean="0">
                <a:solidFill>
                  <a:srgbClr val="DEC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Operación de las </a:t>
            </a:r>
          </a:p>
          <a:p>
            <a:pPr algn="r"/>
            <a:r>
              <a:rPr lang="es-MX" sz="3200" b="1" dirty="0" smtClean="0">
                <a:solidFill>
                  <a:srgbClr val="DEC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Autorizaciones Vigentes 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954930" y="3065278"/>
            <a:ext cx="10126721" cy="561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 smtClean="0"/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092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981" y="5070117"/>
            <a:ext cx="1061436" cy="1014608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313966" y="284379"/>
            <a:ext cx="1100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Validación Certificados de Origen</a:t>
            </a:r>
            <a:endParaRPr lang="es-MX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27116" y="1115376"/>
            <a:ext cx="10695596" cy="4847014"/>
            <a:chOff x="563671" y="1066605"/>
            <a:chExt cx="11237935" cy="5249737"/>
          </a:xfrm>
        </p:grpSpPr>
        <p:sp>
          <p:nvSpPr>
            <p:cNvPr id="22" name="Rectángulo redondeado 21"/>
            <p:cNvSpPr/>
            <p:nvPr/>
          </p:nvSpPr>
          <p:spPr>
            <a:xfrm>
              <a:off x="10349630" y="2866372"/>
              <a:ext cx="225468" cy="914400"/>
            </a:xfrm>
            <a:prstGeom prst="roundRect">
              <a:avLst/>
            </a:prstGeom>
            <a:solidFill>
              <a:srgbClr val="BC945A"/>
            </a:solidFill>
            <a:ln>
              <a:solidFill>
                <a:srgbClr val="BC9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Rectángulo redondeado 23"/>
            <p:cNvSpPr/>
            <p:nvPr/>
          </p:nvSpPr>
          <p:spPr>
            <a:xfrm>
              <a:off x="7480127" y="2895599"/>
              <a:ext cx="225468" cy="914400"/>
            </a:xfrm>
            <a:prstGeom prst="roundRect">
              <a:avLst/>
            </a:prstGeom>
            <a:solidFill>
              <a:srgbClr val="BC945A"/>
            </a:solidFill>
            <a:ln>
              <a:solidFill>
                <a:srgbClr val="BC9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4561561" y="2837144"/>
              <a:ext cx="225468" cy="914400"/>
            </a:xfrm>
            <a:prstGeom prst="roundRect">
              <a:avLst/>
            </a:prstGeom>
            <a:solidFill>
              <a:srgbClr val="BC945A"/>
            </a:solidFill>
            <a:ln>
              <a:solidFill>
                <a:srgbClr val="BC9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Rectángulo redondeado 25"/>
            <p:cNvSpPr/>
            <p:nvPr/>
          </p:nvSpPr>
          <p:spPr>
            <a:xfrm>
              <a:off x="1728592" y="3006246"/>
              <a:ext cx="241126" cy="3310096"/>
            </a:xfrm>
            <a:prstGeom prst="roundRect">
              <a:avLst/>
            </a:prstGeom>
            <a:solidFill>
              <a:srgbClr val="BC945A"/>
            </a:solidFill>
            <a:ln>
              <a:solidFill>
                <a:srgbClr val="BC9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" name="Rectángulo redondeado 26"/>
            <p:cNvSpPr/>
            <p:nvPr/>
          </p:nvSpPr>
          <p:spPr>
            <a:xfrm>
              <a:off x="563671" y="3281818"/>
              <a:ext cx="2617940" cy="104020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FAs sin cambios</a:t>
              </a:r>
            </a:p>
            <a:p>
              <a:pPr algn="ctr"/>
              <a:r>
                <a:rPr lang="es-MX" sz="1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No</a:t>
              </a:r>
              <a:r>
                <a:rPr lang="es-MX" sz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 se deben llevar a cabo actividades adicionales.</a:t>
              </a:r>
              <a:endParaRPr lang="es-MX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28" name="Rectángulo redondeado 27"/>
            <p:cNvSpPr/>
            <p:nvPr/>
          </p:nvSpPr>
          <p:spPr>
            <a:xfrm>
              <a:off x="3396641" y="3281817"/>
              <a:ext cx="2617940" cy="151565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17 de diciembre de 2020</a:t>
              </a:r>
            </a:p>
            <a:p>
              <a:pPr algn="ctr"/>
              <a:endParaRPr lang="es-MX" sz="7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s-MX" sz="160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18:00 horas</a:t>
              </a:r>
            </a:p>
            <a:p>
              <a:pPr algn="ctr"/>
              <a:endParaRPr lang="es-MX" sz="8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s-MX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FAs vigentes</a:t>
              </a:r>
              <a:endParaRPr lang="es-MX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29" name="Rectángulo redondeado 28"/>
            <p:cNvSpPr/>
            <p:nvPr/>
          </p:nvSpPr>
          <p:spPr>
            <a:xfrm>
              <a:off x="9183666" y="3281817"/>
              <a:ext cx="2617940" cy="151565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s-MX" sz="160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28 </a:t>
              </a:r>
              <a:r>
                <a:rPr lang="es-MX" sz="1600" b="1" dirty="0">
                  <a:solidFill>
                    <a:schemeClr val="tx1"/>
                  </a:solidFill>
                  <a:latin typeface="Montserrat" panose="00000500000000000000" pitchFamily="2" charset="0"/>
                </a:rPr>
                <a:t>de diciembre de 2020</a:t>
              </a:r>
            </a:p>
            <a:p>
              <a:pPr algn="ctr"/>
              <a:endParaRPr lang="es-MX" sz="7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s-MX" sz="160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11:00 horas </a:t>
              </a:r>
            </a:p>
            <a:p>
              <a:pPr algn="ctr"/>
              <a:endParaRPr lang="es-MX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  <a:p>
              <a:pPr algn="ctr"/>
              <a:r>
                <a:rPr lang="es-MX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NUEVAS FAs</a:t>
              </a:r>
              <a:endParaRPr lang="es-MX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  <a:p>
              <a:pPr algn="ctr"/>
              <a:endParaRPr lang="es-MX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0" name="Rectángulo redondeado 29"/>
            <p:cNvSpPr/>
            <p:nvPr/>
          </p:nvSpPr>
          <p:spPr>
            <a:xfrm>
              <a:off x="6290153" y="3281815"/>
              <a:ext cx="2617940" cy="151565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17 de diciembre de 2020</a:t>
              </a:r>
            </a:p>
            <a:p>
              <a:pPr algn="ctr"/>
              <a:endParaRPr lang="es-MX" sz="16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s-MX" sz="160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18:00 </a:t>
              </a:r>
              <a:r>
                <a:rPr lang="es-MX" sz="1600" b="1" dirty="0">
                  <a:solidFill>
                    <a:schemeClr val="tx1"/>
                  </a:solidFill>
                  <a:latin typeface="Montserrat" panose="00000500000000000000" pitchFamily="2" charset="0"/>
                </a:rPr>
                <a:t>horas</a:t>
              </a:r>
            </a:p>
          </p:txBody>
        </p:sp>
        <p:sp>
          <p:nvSpPr>
            <p:cNvPr id="31" name="Rectángulo redondeado 30"/>
            <p:cNvSpPr/>
            <p:nvPr/>
          </p:nvSpPr>
          <p:spPr>
            <a:xfrm>
              <a:off x="563671" y="2505204"/>
              <a:ext cx="2557397" cy="663880"/>
            </a:xfrm>
            <a:prstGeom prst="roundRect">
              <a:avLst/>
            </a:prstGeom>
            <a:solidFill>
              <a:srgbClr val="691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rgbClr val="DEC9A2"/>
                  </a:solidFill>
                  <a:latin typeface="Montserrat" panose="00000500000000000000" pitchFamily="2" charset="0"/>
                </a:rPr>
                <a:t>Autorizaciones vigentes</a:t>
              </a:r>
              <a:endParaRPr lang="es-MX" sz="1600" b="1" dirty="0">
                <a:solidFill>
                  <a:srgbClr val="DEC9A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2" name="Rectángulo redondeado 31"/>
            <p:cNvSpPr/>
            <p:nvPr/>
          </p:nvSpPr>
          <p:spPr>
            <a:xfrm>
              <a:off x="3411254" y="2505204"/>
              <a:ext cx="2557397" cy="663880"/>
            </a:xfrm>
            <a:prstGeom prst="roundRect">
              <a:avLst/>
            </a:prstGeom>
            <a:solidFill>
              <a:srgbClr val="691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>
                  <a:solidFill>
                    <a:srgbClr val="DEC9A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ÚLTIMO DÍA</a:t>
              </a:r>
            </a:p>
            <a:p>
              <a:pPr algn="ctr"/>
              <a:r>
                <a:rPr lang="es-MX" sz="1600" b="1" dirty="0">
                  <a:solidFill>
                    <a:srgbClr val="DEC9A2"/>
                  </a:solidFill>
                  <a:latin typeface="Montserrat" panose="00000500000000000000" pitchFamily="2" charset="0"/>
                </a:rPr>
                <a:t>Nuevas Solicitudes</a:t>
              </a:r>
              <a:endParaRPr lang="es-MX" sz="1600" b="1" dirty="0">
                <a:solidFill>
                  <a:srgbClr val="DEC9A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3" name="Rectángulo redondeado 32"/>
            <p:cNvSpPr/>
            <p:nvPr/>
          </p:nvSpPr>
          <p:spPr>
            <a:xfrm>
              <a:off x="6258837" y="2505204"/>
              <a:ext cx="2557397" cy="663880"/>
            </a:xfrm>
            <a:prstGeom prst="roundRect">
              <a:avLst/>
            </a:prstGeom>
            <a:solidFill>
              <a:srgbClr val="691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rgbClr val="DEC9A2"/>
                  </a:solidFill>
                  <a:latin typeface="Montserrat" panose="00000500000000000000" pitchFamily="2" charset="0"/>
                </a:rPr>
                <a:t>Cierre de Ventanilla </a:t>
              </a:r>
              <a:endParaRPr lang="es-MX" sz="1600" b="1" dirty="0">
                <a:solidFill>
                  <a:srgbClr val="DEC9A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4" name="Rectángulo redondeado 33"/>
            <p:cNvSpPr/>
            <p:nvPr/>
          </p:nvSpPr>
          <p:spPr>
            <a:xfrm>
              <a:off x="9183666" y="2482239"/>
              <a:ext cx="2557397" cy="663880"/>
            </a:xfrm>
            <a:prstGeom prst="roundRect">
              <a:avLst/>
            </a:prstGeom>
            <a:solidFill>
              <a:srgbClr val="691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rgbClr val="DEC9A2"/>
                  </a:solidFill>
                  <a:latin typeface="Montserrat" panose="00000500000000000000" pitchFamily="2" charset="0"/>
                </a:rPr>
                <a:t>Inicio de Recepción de Solicitudes</a:t>
              </a:r>
              <a:endParaRPr lang="es-MX" sz="1600" b="1" dirty="0">
                <a:solidFill>
                  <a:srgbClr val="DEC9A2"/>
                </a:solidFill>
                <a:latin typeface="Montserrat" panose="00000500000000000000" pitchFamily="2" charset="0"/>
              </a:endParaRPr>
            </a:p>
          </p:txBody>
        </p:sp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3757" y="1192321"/>
              <a:ext cx="981075" cy="1200150"/>
            </a:xfrm>
            <a:prstGeom prst="rect">
              <a:avLst/>
            </a:prstGeom>
          </p:spPr>
        </p:pic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9992" y="1066605"/>
              <a:ext cx="1819275" cy="1371600"/>
            </a:xfrm>
            <a:prstGeom prst="rect">
              <a:avLst/>
            </a:prstGeom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3644" y="1112339"/>
              <a:ext cx="1465414" cy="1280132"/>
            </a:xfrm>
            <a:prstGeom prst="rect">
              <a:avLst/>
            </a:prstGeom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4535" y="1112339"/>
              <a:ext cx="977989" cy="1280132"/>
            </a:xfrm>
            <a:prstGeom prst="rect">
              <a:avLst/>
            </a:prstGeom>
          </p:spPr>
        </p:pic>
      </p:grpSp>
      <p:sp>
        <p:nvSpPr>
          <p:cNvPr id="39" name="Rectángulo redondeado 38"/>
          <p:cNvSpPr/>
          <p:nvPr/>
        </p:nvSpPr>
        <p:spPr>
          <a:xfrm>
            <a:off x="627116" y="4303308"/>
            <a:ext cx="2491599" cy="96041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FAs una a una</a:t>
            </a:r>
          </a:p>
          <a:p>
            <a:pPr algn="ctr"/>
            <a:r>
              <a:rPr lang="es-MX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</a:t>
            </a:r>
            <a:r>
              <a:rPr lang="es-MX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o </a:t>
            </a:r>
            <a:r>
              <a:rPr lang="es-MX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se deben llevar a cabo actividades adicionales.</a:t>
            </a:r>
            <a:endParaRPr lang="es-MX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627116" y="5445963"/>
            <a:ext cx="2491599" cy="96041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FAs una a varias</a:t>
            </a:r>
          </a:p>
          <a:p>
            <a:pPr algn="ctr"/>
            <a:r>
              <a:rPr lang="es-MX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Se deben actualizar las FAs en el RPE conforme a la tabla de correlación. </a:t>
            </a:r>
            <a:endParaRPr lang="es-MX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487308" y="5373593"/>
            <a:ext cx="2753872" cy="1105149"/>
          </a:xfrm>
          <a:prstGeom prst="roundRect">
            <a:avLst/>
          </a:prstGeom>
          <a:noFill/>
          <a:ln w="38100"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Rectángulo 43"/>
          <p:cNvSpPr/>
          <p:nvPr/>
        </p:nvSpPr>
        <p:spPr>
          <a:xfrm>
            <a:off x="8681969" y="4800159"/>
            <a:ext cx="2732264" cy="1504567"/>
          </a:xfrm>
          <a:prstGeom prst="rect">
            <a:avLst/>
          </a:prstGeom>
          <a:noFill/>
          <a:ln w="28575">
            <a:solidFill>
              <a:srgbClr val="BC94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Nota: Los trámites ingresados a partir del </a:t>
            </a:r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28 </a:t>
            </a:r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de diciembre 2020 y durante el periodo vacacional, se tendrán como presentadas el primer día hábil de enero. </a:t>
            </a:r>
            <a:endParaRPr lang="es-MX" sz="1400" b="1" dirty="0">
              <a:solidFill>
                <a:srgbClr val="6E152E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517863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-Trámites fuera de VUCEM-</a:t>
            </a:r>
            <a:endParaRPr lang="es-MX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4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434959" y="108433"/>
            <a:ext cx="9196641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Validación de certificados de origen emergentes</a:t>
            </a:r>
          </a:p>
          <a:p>
            <a:pPr lvl="0"/>
            <a:r>
              <a:rPr lang="es-ES" sz="1300" dirty="0">
                <a:latin typeface="Montserrat" panose="00000500000000000000" pitchFamily="2" charset="0"/>
              </a:rPr>
              <a:t>AAP.R Nº 29 México Ecuador </a:t>
            </a:r>
            <a:endParaRPr lang="es-MX" sz="1300" dirty="0">
              <a:latin typeface="Montserrat" panose="00000500000000000000" pitchFamily="2" charset="0"/>
            </a:endParaRPr>
          </a:p>
          <a:p>
            <a:pPr lvl="0"/>
            <a:r>
              <a:rPr lang="pt-BR" sz="1300" dirty="0">
                <a:latin typeface="Montserrat" panose="00000500000000000000" pitchFamily="2" charset="0"/>
              </a:rPr>
              <a:t>AAP.R Nº 38 México </a:t>
            </a:r>
            <a:r>
              <a:rPr lang="pt-BR" sz="1300" dirty="0" err="1">
                <a:latin typeface="Montserrat" panose="00000500000000000000" pitchFamily="2" charset="0"/>
              </a:rPr>
              <a:t>Paraguay</a:t>
            </a:r>
            <a:endParaRPr lang="es-MX" sz="1300" dirty="0">
              <a:latin typeface="Montserrat" panose="00000500000000000000" pitchFamily="2" charset="0"/>
            </a:endParaRPr>
          </a:p>
          <a:p>
            <a:pPr lvl="0"/>
            <a:r>
              <a:rPr lang="es-MX" sz="1300" dirty="0">
                <a:latin typeface="Montserrat" panose="00000500000000000000" pitchFamily="2" charset="0"/>
              </a:rPr>
              <a:t>AR.PAR Nº 4 México - Panamá y Uruguay</a:t>
            </a:r>
          </a:p>
          <a:p>
            <a:pPr lvl="0"/>
            <a:r>
              <a:rPr lang="pt-BR" sz="1300" dirty="0">
                <a:latin typeface="Montserrat" panose="00000500000000000000" pitchFamily="2" charset="0"/>
              </a:rPr>
              <a:t>AAP.CE Nº 6 México Argentina (</a:t>
            </a:r>
            <a:r>
              <a:rPr lang="pt-BR" sz="1300" i="1" dirty="0">
                <a:latin typeface="Montserrat" panose="00000500000000000000" pitchFamily="2" charset="0"/>
              </a:rPr>
              <a:t>Protocolo Adicional No. 15, Anexo VI, Artículo 5, incisos a y b)</a:t>
            </a:r>
            <a:endParaRPr lang="es-MX" sz="1300" dirty="0">
              <a:latin typeface="Montserrat" panose="00000500000000000000" pitchFamily="2" charset="0"/>
            </a:endParaRPr>
          </a:p>
          <a:p>
            <a:pPr lvl="0"/>
            <a:r>
              <a:rPr lang="pt-BR" sz="1300" dirty="0">
                <a:latin typeface="Montserrat" panose="00000500000000000000" pitchFamily="2" charset="0"/>
              </a:rPr>
              <a:t>AAP.CE Nº 55 México Brasil Argentina </a:t>
            </a:r>
            <a:r>
              <a:rPr lang="pt-BR" sz="1300" i="1" dirty="0">
                <a:latin typeface="Montserrat" panose="00000500000000000000" pitchFamily="2" charset="0"/>
              </a:rPr>
              <a:t>(Quinto y Sexto Protocolo)</a:t>
            </a:r>
            <a:endParaRPr lang="es-MX" sz="1300" dirty="0">
              <a:latin typeface="Montserrat" panose="00000500000000000000" pitchFamily="2" charset="0"/>
            </a:endParaRPr>
          </a:p>
          <a:p>
            <a:endParaRPr lang="es-MX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56426" y="4304824"/>
            <a:ext cx="4734846" cy="805795"/>
          </a:xfrm>
          <a:prstGeom prst="rect">
            <a:avLst/>
          </a:prstGeom>
          <a:noFill/>
          <a:ln w="28575">
            <a:solidFill>
              <a:srgbClr val="BC94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Nota: </a:t>
            </a:r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Si los certificados son ALADI, no habrá cambios en la NALADISA declarada. Por lo que no requieres realizar ningún trámite.</a:t>
            </a:r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 </a:t>
            </a:r>
            <a:endParaRPr lang="es-MX" sz="1400" b="1" dirty="0">
              <a:solidFill>
                <a:srgbClr val="6E152E"/>
              </a:solidFill>
              <a:latin typeface="Montserrat" panose="00000500000000000000" pitchFamily="2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596610" y="1527798"/>
            <a:ext cx="9362364" cy="4146489"/>
            <a:chOff x="788818" y="1112339"/>
            <a:chExt cx="9847870" cy="4561949"/>
          </a:xfrm>
        </p:grpSpPr>
        <p:sp>
          <p:nvSpPr>
            <p:cNvPr id="17" name="Rectángulo redondeado 16"/>
            <p:cNvSpPr/>
            <p:nvPr/>
          </p:nvSpPr>
          <p:spPr>
            <a:xfrm>
              <a:off x="9184712" y="2866372"/>
              <a:ext cx="225468" cy="914400"/>
            </a:xfrm>
            <a:prstGeom prst="roundRect">
              <a:avLst/>
            </a:prstGeom>
            <a:solidFill>
              <a:srgbClr val="BC945A"/>
            </a:solidFill>
            <a:ln>
              <a:solidFill>
                <a:srgbClr val="BC9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6150270" y="3006246"/>
              <a:ext cx="225468" cy="914400"/>
            </a:xfrm>
            <a:prstGeom prst="roundRect">
              <a:avLst/>
            </a:prstGeom>
            <a:solidFill>
              <a:srgbClr val="BC945A"/>
            </a:solidFill>
            <a:ln>
              <a:solidFill>
                <a:srgbClr val="BC9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" name="Rectángulo redondeado 2"/>
            <p:cNvSpPr/>
            <p:nvPr/>
          </p:nvSpPr>
          <p:spPr>
            <a:xfrm>
              <a:off x="4985349" y="3281817"/>
              <a:ext cx="2617940" cy="239247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Puedes utilizar tu RPE en los términos en que fue emitido</a:t>
              </a:r>
            </a:p>
            <a:p>
              <a:pPr algn="ctr"/>
              <a:endParaRPr lang="es-MX" sz="16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s-MX" sz="160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NO se requiere reexpedición del documento.</a:t>
              </a:r>
              <a:endParaRPr lang="es-MX" sz="16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8018748" y="3281816"/>
              <a:ext cx="2617940" cy="239247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 dirty="0" smtClean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s-MX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16 de diciembre de 2020</a:t>
              </a:r>
            </a:p>
            <a:p>
              <a:pPr algn="ctr"/>
              <a:endParaRPr lang="es-MX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s-MX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18:00 horas</a:t>
              </a:r>
              <a:endParaRPr lang="es-MX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s-MX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Fas vigentes</a:t>
              </a:r>
            </a:p>
            <a:p>
              <a:pPr algn="ctr"/>
              <a:endParaRPr lang="es-MX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4985349" y="2505204"/>
              <a:ext cx="2557397" cy="663880"/>
            </a:xfrm>
            <a:prstGeom prst="roundRect">
              <a:avLst/>
            </a:prstGeom>
            <a:solidFill>
              <a:srgbClr val="691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rgbClr val="DEC9A2"/>
                  </a:solidFill>
                  <a:latin typeface="Montserrat" panose="00000500000000000000" pitchFamily="2" charset="0"/>
                </a:rPr>
                <a:t>Autorizaciones vigentes</a:t>
              </a:r>
              <a:endParaRPr lang="es-MX" sz="1600" b="1" dirty="0">
                <a:solidFill>
                  <a:srgbClr val="DEC9A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3" name="Rectángulo redondeado 12"/>
            <p:cNvSpPr/>
            <p:nvPr/>
          </p:nvSpPr>
          <p:spPr>
            <a:xfrm>
              <a:off x="8018748" y="2482239"/>
              <a:ext cx="2557397" cy="663880"/>
            </a:xfrm>
            <a:prstGeom prst="roundRect">
              <a:avLst/>
            </a:prstGeom>
            <a:solidFill>
              <a:srgbClr val="691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rgbClr val="DEC9A2"/>
                  </a:solidFill>
                  <a:latin typeface="Montserrat" panose="00000500000000000000" pitchFamily="2" charset="0"/>
                </a:rPr>
                <a:t>Nuevas Solicitudes</a:t>
              </a:r>
              <a:endParaRPr lang="es-MX" sz="1600" b="1" dirty="0">
                <a:solidFill>
                  <a:srgbClr val="DEC9A2"/>
                </a:solidFill>
                <a:latin typeface="Montserrat" panose="00000500000000000000" pitchFamily="2" charset="0"/>
              </a:endParaRPr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6213" y="1112339"/>
              <a:ext cx="977989" cy="1280132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818" y="1526440"/>
              <a:ext cx="1624581" cy="1640202"/>
            </a:xfrm>
            <a:prstGeom prst="rect">
              <a:avLst/>
            </a:prstGeom>
          </p:spPr>
        </p:pic>
      </p:grpSp>
      <p:sp>
        <p:nvSpPr>
          <p:cNvPr id="2" name="Rectángulo 1"/>
          <p:cNvSpPr/>
          <p:nvPr/>
        </p:nvSpPr>
        <p:spPr>
          <a:xfrm>
            <a:off x="-150328" y="3445383"/>
            <a:ext cx="51857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500" b="1" dirty="0" smtClean="0">
                <a:latin typeface="Montserrat Medium" panose="00000600000000000000" pitchFamily="2" charset="0"/>
              </a:rPr>
              <a:t>dgce.origen@economia.gob.mx</a:t>
            </a:r>
          </a:p>
          <a:p>
            <a:pPr algn="ctr"/>
            <a:endParaRPr lang="es-MX" sz="1500" b="1" dirty="0">
              <a:latin typeface="Montserrat Medium" panose="00000600000000000000" pitchFamily="2" charset="0"/>
            </a:endParaRPr>
          </a:p>
          <a:p>
            <a:pPr algn="ctr"/>
            <a:endParaRPr lang="es-MX" sz="1500" b="1" dirty="0">
              <a:solidFill>
                <a:schemeClr val="accent1">
                  <a:lumMod val="75000"/>
                </a:schemeClr>
              </a:solidFill>
              <a:latin typeface="Montserrat Medium" panose="00000600000000000000" pitchFamily="2" charset="0"/>
            </a:endParaRPr>
          </a:p>
          <a:p>
            <a:pPr algn="ctr"/>
            <a:endParaRPr lang="es-MX" sz="1500" b="1" dirty="0">
              <a:latin typeface="Montserrat Medium" panose="00000600000000000000" pitchFamily="2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8892" y="1490282"/>
            <a:ext cx="933729" cy="1108083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434959" y="5271389"/>
            <a:ext cx="4734846" cy="805795"/>
          </a:xfrm>
          <a:prstGeom prst="rect">
            <a:avLst/>
          </a:prstGeom>
          <a:noFill/>
          <a:ln w="28575">
            <a:solidFill>
              <a:srgbClr val="BC94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Nota 2: </a:t>
            </a:r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Las solicitudes enviadas a partir del 16 de diciembre y durante el periodo vacacional, no serán consideradas</a:t>
            </a:r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. </a:t>
            </a:r>
            <a:endParaRPr lang="es-MX" sz="1400" b="1" dirty="0">
              <a:solidFill>
                <a:srgbClr val="6E152E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954930" y="3065278"/>
            <a:ext cx="10126721" cy="561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 smtClean="0"/>
          </a:p>
          <a:p>
            <a:endParaRPr lang="es-MX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6025019" y="2517732"/>
            <a:ext cx="5999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 smtClean="0">
                <a:solidFill>
                  <a:srgbClr val="DEC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Registro como </a:t>
            </a:r>
          </a:p>
          <a:p>
            <a:pPr algn="r"/>
            <a:r>
              <a:rPr lang="es-MX" sz="3200" b="1" dirty="0" smtClean="0">
                <a:solidFill>
                  <a:srgbClr val="DEC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Empresa de la Frontera</a:t>
            </a:r>
          </a:p>
        </p:txBody>
      </p:sp>
    </p:spTree>
    <p:extLst>
      <p:ext uri="{BB962C8B-B14F-4D97-AF65-F5344CB8AC3E}">
        <p14:creationId xmlns:p14="http://schemas.microsoft.com/office/powerpoint/2010/main" val="38669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6"/>
          <p:cNvSpPr/>
          <p:nvPr/>
        </p:nvSpPr>
        <p:spPr>
          <a:xfrm>
            <a:off x="10312052" y="2540696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redondeado 15"/>
          <p:cNvSpPr/>
          <p:nvPr/>
        </p:nvSpPr>
        <p:spPr>
          <a:xfrm>
            <a:off x="7442549" y="2569923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redondeado 14"/>
          <p:cNvSpPr/>
          <p:nvPr/>
        </p:nvSpPr>
        <p:spPr>
          <a:xfrm>
            <a:off x="4523983" y="2511468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1691014" y="2680570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redondeado 2"/>
          <p:cNvSpPr/>
          <p:nvPr/>
        </p:nvSpPr>
        <p:spPr>
          <a:xfrm>
            <a:off x="526093" y="2956141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Puedes utilizar tu Registro en los términos que fueron autorizados hasta el: </a:t>
            </a:r>
          </a:p>
          <a:p>
            <a:pPr algn="ctr"/>
            <a:endParaRPr lang="es-MX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30 de septiembre de 2024</a:t>
            </a:r>
          </a:p>
          <a:p>
            <a:pPr algn="ctr"/>
            <a:endParaRPr lang="es-MX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3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NO se requiere reexpedición del trámite.</a:t>
            </a:r>
            <a:endParaRPr lang="es-MX" sz="13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359063" y="2956141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04 de diciembre de 2020</a:t>
            </a:r>
          </a:p>
          <a:p>
            <a:pPr algn="ctr"/>
            <a:endParaRPr lang="es-MX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18:00 horas</a:t>
            </a:r>
          </a:p>
          <a:p>
            <a:pPr algn="ctr"/>
            <a:endParaRPr lang="es-MX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9146088" y="2956140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es-MX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28 </a:t>
            </a:r>
            <a:r>
              <a:rPr lang="es-MX" b="1" dirty="0">
                <a:solidFill>
                  <a:schemeClr val="tx1"/>
                </a:solidFill>
                <a:latin typeface="Montserrat" panose="00000500000000000000" pitchFamily="2" charset="0"/>
              </a:rPr>
              <a:t>de diciembre de 2020</a:t>
            </a: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11:00 horas </a:t>
            </a:r>
          </a:p>
          <a:p>
            <a:pPr algn="ctr"/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252575" y="2956139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04 de diciembre de 2020</a:t>
            </a: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18:00 </a:t>
            </a:r>
            <a:r>
              <a:rPr lang="es-MX" b="1" dirty="0">
                <a:solidFill>
                  <a:schemeClr val="tx1"/>
                </a:solidFill>
                <a:latin typeface="Montserrat" panose="00000500000000000000" pitchFamily="2" charset="0"/>
              </a:rPr>
              <a:t>horas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526093" y="2179528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Autorizaciones vigentes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373676" y="2179528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DEC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ÚLTIMO DÍA</a:t>
            </a:r>
          </a:p>
          <a:p>
            <a:pPr algn="ctr"/>
            <a:r>
              <a:rPr lang="es-MX" sz="1600" b="1" dirty="0">
                <a:solidFill>
                  <a:srgbClr val="DEC9A2"/>
                </a:solidFill>
                <a:latin typeface="Montserrat" panose="00000500000000000000" pitchFamily="2" charset="0"/>
              </a:rPr>
              <a:t>Nuevas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221259" y="2179528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Cierre de Ventanilla 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9146088" y="2156563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Inicio de Recepción de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179" y="866645"/>
            <a:ext cx="981075" cy="12001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414" y="740929"/>
            <a:ext cx="1819275" cy="13716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066" y="786663"/>
            <a:ext cx="1465414" cy="128013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957" y="786663"/>
            <a:ext cx="977989" cy="1280132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691019" y="5670006"/>
            <a:ext cx="8455069" cy="564335"/>
          </a:xfrm>
          <a:prstGeom prst="rect">
            <a:avLst/>
          </a:prstGeom>
          <a:noFill/>
          <a:ln w="28575">
            <a:solidFill>
              <a:srgbClr val="BC94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Nota: Los trámites ingresados a partir del </a:t>
            </a:r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28 </a:t>
            </a:r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de diciembre 2020 y durante el periodo vacacional, se tendrán como presentadas el primer día hábil de enero. </a:t>
            </a:r>
            <a:endParaRPr lang="es-MX" sz="1400" b="1" dirty="0">
              <a:solidFill>
                <a:srgbClr val="6E152E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954930" y="3065278"/>
            <a:ext cx="10126721" cy="561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 smtClean="0"/>
          </a:p>
          <a:p>
            <a:endParaRPr lang="es-MX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6025019" y="2517732"/>
            <a:ext cx="5999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 smtClean="0">
                <a:solidFill>
                  <a:srgbClr val="DEC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PROGRAMAS DE FOMENTO</a:t>
            </a:r>
          </a:p>
        </p:txBody>
      </p:sp>
    </p:spTree>
    <p:extLst>
      <p:ext uri="{BB962C8B-B14F-4D97-AF65-F5344CB8AC3E}">
        <p14:creationId xmlns:p14="http://schemas.microsoft.com/office/powerpoint/2010/main" val="191224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517863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-Trámites por VUCEM-</a:t>
            </a:r>
            <a:endParaRPr lang="es-MX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2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6"/>
          <p:cNvSpPr/>
          <p:nvPr/>
        </p:nvSpPr>
        <p:spPr>
          <a:xfrm>
            <a:off x="10224370" y="2853846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redondeado 15"/>
          <p:cNvSpPr/>
          <p:nvPr/>
        </p:nvSpPr>
        <p:spPr>
          <a:xfrm>
            <a:off x="7354867" y="2883073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redondeado 14"/>
          <p:cNvSpPr/>
          <p:nvPr/>
        </p:nvSpPr>
        <p:spPr>
          <a:xfrm>
            <a:off x="4436301" y="2824618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1603332" y="2993720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redondeado 2"/>
          <p:cNvSpPr/>
          <p:nvPr/>
        </p:nvSpPr>
        <p:spPr>
          <a:xfrm>
            <a:off x="438411" y="3269292"/>
            <a:ext cx="2617940" cy="13129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Montserrat" panose="00000500000000000000" pitchFamily="2" charset="0"/>
              </a:rPr>
              <a:t>Las autorizaciones </a:t>
            </a:r>
            <a:r>
              <a:rPr lang="es-ES" sz="1200" dirty="0" smtClean="0">
                <a:solidFill>
                  <a:schemeClr val="tx1"/>
                </a:solidFill>
                <a:latin typeface="Montserrat" panose="00000500000000000000" pitchFamily="2" charset="0"/>
              </a:rPr>
              <a:t>expedidas antes del </a:t>
            </a: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27 </a:t>
            </a: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de noviembre de 2020</a:t>
            </a:r>
            <a:r>
              <a:rPr lang="es-ES" sz="1200" dirty="0">
                <a:solidFill>
                  <a:schemeClr val="tx1"/>
                </a:solidFill>
                <a:latin typeface="Montserrat" panose="00000500000000000000" pitchFamily="2" charset="0"/>
              </a:rPr>
              <a:t>, se entenderán autorizadas conforme a las </a:t>
            </a:r>
            <a:r>
              <a:rPr lang="es-ES" sz="1200" dirty="0" smtClean="0">
                <a:solidFill>
                  <a:schemeClr val="tx1"/>
                </a:solidFill>
                <a:latin typeface="Montserrat" panose="00000500000000000000" pitchFamily="2" charset="0"/>
              </a:rPr>
              <a:t>nuevas FAs </a:t>
            </a:r>
          </a:p>
          <a:p>
            <a:pPr algn="ctr"/>
            <a:r>
              <a:rPr lang="es-ES" sz="1200" dirty="0" smtClean="0">
                <a:solidFill>
                  <a:schemeClr val="tx1"/>
                </a:solidFill>
                <a:latin typeface="Montserrat" panose="00000500000000000000" pitchFamily="2" charset="0"/>
              </a:rPr>
              <a:t>(tablas </a:t>
            </a:r>
            <a:r>
              <a:rPr lang="es-ES" sz="1200" dirty="0">
                <a:solidFill>
                  <a:schemeClr val="tx1"/>
                </a:solidFill>
                <a:latin typeface="Montserrat" panose="00000500000000000000" pitchFamily="2" charset="0"/>
              </a:rPr>
              <a:t>de </a:t>
            </a:r>
            <a:r>
              <a:rPr lang="es-ES" sz="1200" dirty="0" smtClean="0">
                <a:solidFill>
                  <a:schemeClr val="tx1"/>
                </a:solidFill>
                <a:latin typeface="Montserrat" panose="00000500000000000000" pitchFamily="2" charset="0"/>
              </a:rPr>
              <a:t>correlación).</a:t>
            </a:r>
            <a:endParaRPr lang="es-MX" sz="12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9058406" y="3269292"/>
            <a:ext cx="2617940" cy="131295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8:00 horas del primer día hábil del mes de enero de 2021.</a:t>
            </a:r>
            <a:endParaRPr lang="es-MX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164893" y="3269289"/>
            <a:ext cx="2617940" cy="131295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17 de diciembre de 2020</a:t>
            </a:r>
          </a:p>
          <a:p>
            <a:pPr algn="ctr"/>
            <a:endParaRPr lang="es-MX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18:00 </a:t>
            </a:r>
            <a:r>
              <a:rPr lang="es-MX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horas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438411" y="2492678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Autorizaciones vigentes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285994" y="2492678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Nuevas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133577" y="2492678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Cierre de Ventanilla 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9058406" y="2469713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Inicio de Recepción de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97" y="1179795"/>
            <a:ext cx="981075" cy="12001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732" y="1054079"/>
            <a:ext cx="1819275" cy="13716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384" y="1099813"/>
            <a:ext cx="1465414" cy="128013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275" y="1099813"/>
            <a:ext cx="977989" cy="1280132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300625" y="225468"/>
            <a:ext cx="109586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Autorización de Programa Nuevo (Todas las modalidades)</a:t>
            </a:r>
          </a:p>
          <a:p>
            <a:r>
              <a:rPr lang="es-MX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Ampliación de Programa (Productos Sensibles y Subsecuente)</a:t>
            </a:r>
          </a:p>
          <a:p>
            <a:endParaRPr lang="es-MX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3301652" y="3325469"/>
            <a:ext cx="2617940" cy="125677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Montserrat" panose="00000500000000000000" pitchFamily="2" charset="0"/>
              </a:rPr>
              <a:t>A partir del </a:t>
            </a:r>
            <a:r>
              <a:rPr lang="es-E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30 de noviembre de 2020</a:t>
            </a:r>
            <a:r>
              <a:rPr lang="es-ES" sz="1400" dirty="0" smtClean="0">
                <a:solidFill>
                  <a:schemeClr val="tx1"/>
                </a:solidFill>
                <a:latin typeface="Montserrat" panose="00000500000000000000" pitchFamily="2" charset="0"/>
              </a:rPr>
              <a:t> la solicitud deberá contener las </a:t>
            </a:r>
            <a:r>
              <a:rPr lang="es-E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NUEVAS FAs. </a:t>
            </a:r>
            <a:endParaRPr lang="es-MX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920880" y="5025549"/>
            <a:ext cx="32369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 smtClean="0">
                <a:latin typeface="Montserrat" panose="00000500000000000000" pitchFamily="2" charset="0"/>
              </a:rPr>
              <a:t>La </a:t>
            </a:r>
            <a:r>
              <a:rPr lang="es-MX" sz="1100" b="1" dirty="0" smtClean="0">
                <a:latin typeface="Montserrat" panose="00000500000000000000" pitchFamily="2" charset="0"/>
              </a:rPr>
              <a:t>información</a:t>
            </a:r>
            <a:r>
              <a:rPr lang="es-MX" sz="1100" dirty="0" smtClean="0">
                <a:latin typeface="Montserrat" panose="00000500000000000000" pitchFamily="2" charset="0"/>
              </a:rPr>
              <a:t> y documentación deberá </a:t>
            </a:r>
            <a:r>
              <a:rPr lang="es-MX" sz="1100" b="1" dirty="0">
                <a:latin typeface="Montserrat" panose="00000500000000000000" pitchFamily="2" charset="0"/>
              </a:rPr>
              <a:t>anexarse en su totalidad vía VUCEM. </a:t>
            </a:r>
          </a:p>
          <a:p>
            <a:pPr algn="just"/>
            <a:endParaRPr lang="es-MX" sz="1100" dirty="0">
              <a:latin typeface="Montserrat" panose="00000500000000000000" pitchFamily="2" charset="0"/>
            </a:endParaRPr>
          </a:p>
          <a:p>
            <a:pPr algn="just"/>
            <a:r>
              <a:rPr lang="es-MX" sz="1100" dirty="0" smtClean="0">
                <a:latin typeface="Montserrat" panose="00000500000000000000" pitchFamily="2" charset="0"/>
              </a:rPr>
              <a:t>Se podrá utilizar la </a:t>
            </a:r>
            <a:r>
              <a:rPr lang="es-MX" sz="1100" b="1" dirty="0" smtClean="0">
                <a:latin typeface="Montserrat" panose="00000500000000000000" pitchFamily="2" charset="0"/>
              </a:rPr>
              <a:t>5ta parte opcional </a:t>
            </a:r>
            <a:r>
              <a:rPr lang="es-MX" sz="1100" dirty="0" smtClean="0">
                <a:latin typeface="Montserrat" panose="00000500000000000000" pitchFamily="2" charset="0"/>
              </a:rPr>
              <a:t>del apartado Requisitos obligatorio</a:t>
            </a:r>
            <a:r>
              <a:rPr lang="es-MX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s.</a:t>
            </a:r>
          </a:p>
          <a:p>
            <a:pPr algn="just"/>
            <a:endParaRPr lang="es-MX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just"/>
            <a:r>
              <a:rPr lang="es-MX" sz="1100" b="1" dirty="0" smtClean="0">
                <a:latin typeface="Montserrat" panose="00000500000000000000" pitchFamily="2" charset="0"/>
              </a:rPr>
              <a:t>No se recibirá información por correo electrónico</a:t>
            </a:r>
            <a:r>
              <a:rPr lang="es-MX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, </a:t>
            </a:r>
            <a:r>
              <a:rPr lang="es-MX" sz="1100" dirty="0" smtClean="0">
                <a:latin typeface="Montserrat" panose="00000500000000000000" pitchFamily="2" charset="0"/>
              </a:rPr>
              <a:t>salvo lo dispuesto por las Reglas 3.1.6, 3.3.3 fracción III y 3.3.6 fracción III del Acuerdo de Reglas de la SE</a:t>
            </a:r>
            <a:endParaRPr lang="es-MX" sz="1100" dirty="0">
              <a:latin typeface="Montserrat" panose="00000500000000000000" pitchFamily="2" charset="0"/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4263056" y="4679843"/>
            <a:ext cx="603271" cy="283076"/>
          </a:xfrm>
          <a:prstGeom prst="downArrow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6"/>
          <p:cNvSpPr/>
          <p:nvPr/>
        </p:nvSpPr>
        <p:spPr>
          <a:xfrm>
            <a:off x="10224370" y="2853846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redondeado 15"/>
          <p:cNvSpPr/>
          <p:nvPr/>
        </p:nvSpPr>
        <p:spPr>
          <a:xfrm>
            <a:off x="7354867" y="2883073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redondeado 14"/>
          <p:cNvSpPr/>
          <p:nvPr/>
        </p:nvSpPr>
        <p:spPr>
          <a:xfrm>
            <a:off x="4436301" y="2824618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1603332" y="2993720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redondeado 2"/>
          <p:cNvSpPr/>
          <p:nvPr/>
        </p:nvSpPr>
        <p:spPr>
          <a:xfrm>
            <a:off x="438411" y="3269292"/>
            <a:ext cx="2617940" cy="13129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Montserrat" panose="00000500000000000000" pitchFamily="2" charset="0"/>
              </a:rPr>
              <a:t>Las autorizaciones </a:t>
            </a:r>
            <a:r>
              <a:rPr lang="es-ES" sz="1200" dirty="0" smtClean="0">
                <a:solidFill>
                  <a:schemeClr val="tx1"/>
                </a:solidFill>
                <a:latin typeface="Montserrat" panose="00000500000000000000" pitchFamily="2" charset="0"/>
              </a:rPr>
              <a:t>expedidas antes del </a:t>
            </a:r>
            <a:r>
              <a:rPr lang="es-E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04 </a:t>
            </a: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de </a:t>
            </a:r>
            <a:r>
              <a:rPr lang="es-E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diciembre </a:t>
            </a: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de 2020</a:t>
            </a:r>
            <a:r>
              <a:rPr lang="es-ES" sz="1200" dirty="0">
                <a:solidFill>
                  <a:schemeClr val="tx1"/>
                </a:solidFill>
                <a:latin typeface="Montserrat" panose="00000500000000000000" pitchFamily="2" charset="0"/>
              </a:rPr>
              <a:t>, se entenderán autorizadas conforme a las </a:t>
            </a:r>
            <a:r>
              <a:rPr lang="es-ES" sz="1200" dirty="0" smtClean="0">
                <a:solidFill>
                  <a:schemeClr val="tx1"/>
                </a:solidFill>
                <a:latin typeface="Montserrat" panose="00000500000000000000" pitchFamily="2" charset="0"/>
              </a:rPr>
              <a:t>nuevas FAs.</a:t>
            </a:r>
          </a:p>
          <a:p>
            <a:pPr algn="ctr"/>
            <a:r>
              <a:rPr lang="es-ES" sz="1200" dirty="0" smtClean="0">
                <a:solidFill>
                  <a:schemeClr val="tx1"/>
                </a:solidFill>
                <a:latin typeface="Montserrat" panose="00000500000000000000" pitchFamily="2" charset="0"/>
              </a:rPr>
              <a:t>(tablas </a:t>
            </a:r>
            <a:r>
              <a:rPr lang="es-ES" sz="1200" dirty="0">
                <a:solidFill>
                  <a:schemeClr val="tx1"/>
                </a:solidFill>
                <a:latin typeface="Montserrat" panose="00000500000000000000" pitchFamily="2" charset="0"/>
              </a:rPr>
              <a:t>de </a:t>
            </a:r>
            <a:r>
              <a:rPr lang="es-ES" sz="1200" dirty="0" smtClean="0">
                <a:solidFill>
                  <a:schemeClr val="tx1"/>
                </a:solidFill>
                <a:latin typeface="Montserrat" panose="00000500000000000000" pitchFamily="2" charset="0"/>
              </a:rPr>
              <a:t>correlación).</a:t>
            </a:r>
            <a:endParaRPr lang="es-MX" sz="12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9058406" y="3269292"/>
            <a:ext cx="2617940" cy="131295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8:00 horas del primer día hábil del mes de enero de 2021.</a:t>
            </a:r>
            <a:endParaRPr lang="es-MX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164893" y="3269289"/>
            <a:ext cx="2617940" cy="131295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17 de diciembre de 2020</a:t>
            </a:r>
          </a:p>
          <a:p>
            <a:pPr algn="ctr"/>
            <a:endParaRPr lang="es-MX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18:00 </a:t>
            </a:r>
            <a:r>
              <a:rPr lang="es-MX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horas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438411" y="2492678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Autorizaciones vigentes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285994" y="2492678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Nuevas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133577" y="2492678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Cierre de Ventanilla 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9058406" y="2469713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Inicio de Recepción de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97" y="1179795"/>
            <a:ext cx="981075" cy="12001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732" y="1054079"/>
            <a:ext cx="1819275" cy="13716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384" y="1099813"/>
            <a:ext cx="1465414" cy="128013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275" y="1099813"/>
            <a:ext cx="977989" cy="1280132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300625" y="225468"/>
            <a:ext cx="10958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Ampliación y Modificación de Programa</a:t>
            </a:r>
          </a:p>
          <a:p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Ampliación de Servicio, 3Rs, Registro de Empresas Submanufactureras y Cambio de Modalidad IMMEX</a:t>
            </a:r>
          </a:p>
          <a:p>
            <a:endParaRPr lang="es-MX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3301652" y="3325469"/>
            <a:ext cx="2617940" cy="125677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Montserrat" panose="00000500000000000000" pitchFamily="2" charset="0"/>
              </a:rPr>
              <a:t>A partir del </a:t>
            </a:r>
            <a:r>
              <a:rPr lang="es-E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07 de diciembre de 2020</a:t>
            </a:r>
            <a:r>
              <a:rPr lang="es-ES" sz="1400" dirty="0" smtClean="0">
                <a:solidFill>
                  <a:schemeClr val="tx1"/>
                </a:solidFill>
                <a:latin typeface="Montserrat" panose="00000500000000000000" pitchFamily="2" charset="0"/>
              </a:rPr>
              <a:t> la solicitud deberá contener las </a:t>
            </a:r>
            <a:r>
              <a:rPr lang="es-E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NUEVAS FAs. </a:t>
            </a:r>
            <a:endParaRPr lang="es-MX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920880" y="5025549"/>
            <a:ext cx="323693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 smtClean="0">
                <a:latin typeface="Montserrat" panose="00000500000000000000" pitchFamily="2" charset="0"/>
              </a:rPr>
              <a:t>La </a:t>
            </a:r>
            <a:r>
              <a:rPr lang="es-MX" sz="1100" b="1" dirty="0" smtClean="0">
                <a:latin typeface="Montserrat" panose="00000500000000000000" pitchFamily="2" charset="0"/>
              </a:rPr>
              <a:t>información</a:t>
            </a:r>
            <a:r>
              <a:rPr lang="es-MX" sz="1100" dirty="0" smtClean="0">
                <a:latin typeface="Montserrat" panose="00000500000000000000" pitchFamily="2" charset="0"/>
              </a:rPr>
              <a:t> y documentación deberá </a:t>
            </a:r>
            <a:r>
              <a:rPr lang="es-MX" sz="1100" b="1" dirty="0">
                <a:latin typeface="Montserrat" panose="00000500000000000000" pitchFamily="2" charset="0"/>
              </a:rPr>
              <a:t>anexarse en su totalidad vía VUCEM. </a:t>
            </a:r>
          </a:p>
          <a:p>
            <a:pPr algn="just"/>
            <a:endParaRPr lang="es-MX" sz="1100" dirty="0">
              <a:latin typeface="Montserrat" panose="00000500000000000000" pitchFamily="2" charset="0"/>
            </a:endParaRPr>
          </a:p>
          <a:p>
            <a:pPr algn="just"/>
            <a:r>
              <a:rPr lang="es-MX" sz="1100" dirty="0" smtClean="0">
                <a:latin typeface="Montserrat" panose="00000500000000000000" pitchFamily="2" charset="0"/>
              </a:rPr>
              <a:t>Se podrá utilizar la </a:t>
            </a:r>
            <a:r>
              <a:rPr lang="es-MX" sz="1100" b="1" dirty="0" smtClean="0">
                <a:latin typeface="Montserrat" panose="00000500000000000000" pitchFamily="2" charset="0"/>
              </a:rPr>
              <a:t>5ta parte opcional </a:t>
            </a:r>
            <a:r>
              <a:rPr lang="es-MX" sz="1100" dirty="0" smtClean="0">
                <a:latin typeface="Montserrat" panose="00000500000000000000" pitchFamily="2" charset="0"/>
              </a:rPr>
              <a:t>del apartado Requisitos obligatorio</a:t>
            </a:r>
            <a:r>
              <a:rPr lang="es-MX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s.</a:t>
            </a:r>
          </a:p>
          <a:p>
            <a:pPr algn="just"/>
            <a:endParaRPr lang="es-MX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just"/>
            <a:r>
              <a:rPr lang="es-MX" sz="1100" b="1" dirty="0" smtClean="0">
                <a:latin typeface="Montserrat" panose="00000500000000000000" pitchFamily="2" charset="0"/>
              </a:rPr>
              <a:t>No se recibirá información por correo electrónico</a:t>
            </a:r>
            <a:r>
              <a:rPr lang="es-MX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, </a:t>
            </a:r>
            <a:r>
              <a:rPr lang="es-MX" sz="1100" dirty="0" smtClean="0">
                <a:latin typeface="Montserrat" panose="00000500000000000000" pitchFamily="2" charset="0"/>
              </a:rPr>
              <a:t>salvo lo dispuesto por las Reglas 3.1.6, del Acuerdo de Reglas de la SE</a:t>
            </a:r>
            <a:endParaRPr lang="es-MX" sz="1100" dirty="0">
              <a:latin typeface="Montserrat" panose="00000500000000000000" pitchFamily="2" charset="0"/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4263056" y="4679843"/>
            <a:ext cx="603271" cy="283076"/>
          </a:xfrm>
          <a:prstGeom prst="downArrow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94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6"/>
          <p:cNvSpPr/>
          <p:nvPr/>
        </p:nvSpPr>
        <p:spPr>
          <a:xfrm>
            <a:off x="10224370" y="2853846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redondeado 15"/>
          <p:cNvSpPr/>
          <p:nvPr/>
        </p:nvSpPr>
        <p:spPr>
          <a:xfrm>
            <a:off x="7354867" y="2883073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redondeado 14"/>
          <p:cNvSpPr/>
          <p:nvPr/>
        </p:nvSpPr>
        <p:spPr>
          <a:xfrm>
            <a:off x="4436301" y="2824618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1603332" y="2993720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redondeado 2"/>
          <p:cNvSpPr/>
          <p:nvPr/>
        </p:nvSpPr>
        <p:spPr>
          <a:xfrm>
            <a:off x="438411" y="3269291"/>
            <a:ext cx="2617940" cy="169362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Montserrat" panose="00000500000000000000" pitchFamily="2" charset="0"/>
              </a:rPr>
              <a:t>Las autorizaciones </a:t>
            </a:r>
            <a:r>
              <a:rPr lang="es-ES" sz="1200" dirty="0" smtClean="0">
                <a:solidFill>
                  <a:schemeClr val="tx1"/>
                </a:solidFill>
                <a:latin typeface="Montserrat" panose="00000500000000000000" pitchFamily="2" charset="0"/>
              </a:rPr>
              <a:t>expedidas antes del </a:t>
            </a:r>
            <a:r>
              <a:rPr lang="es-E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27 </a:t>
            </a: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de </a:t>
            </a:r>
            <a:r>
              <a:rPr lang="es-E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noviembre </a:t>
            </a: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de 2020</a:t>
            </a:r>
            <a:r>
              <a:rPr lang="es-ES" sz="1200" dirty="0">
                <a:solidFill>
                  <a:schemeClr val="tx1"/>
                </a:solidFill>
                <a:latin typeface="Montserrat" panose="00000500000000000000" pitchFamily="2" charset="0"/>
              </a:rPr>
              <a:t>, se entenderán autorizadas conforme </a:t>
            </a:r>
            <a:r>
              <a:rPr lang="es-ES" sz="1200" dirty="0" smtClean="0">
                <a:solidFill>
                  <a:schemeClr val="tx1"/>
                </a:solidFill>
                <a:latin typeface="Montserrat" panose="00000500000000000000" pitchFamily="2" charset="0"/>
              </a:rPr>
              <a:t>al sector aplicable del Decreto PROSEC y conforme a las nuevas FAs (tablas de correlación)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9058406" y="3269292"/>
            <a:ext cx="2617940" cy="131295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8:00 horas del primer día hábil del mes de enero de 2021.</a:t>
            </a:r>
            <a:endParaRPr lang="es-MX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164893" y="3269289"/>
            <a:ext cx="2617940" cy="131295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17 de diciembre de 2020</a:t>
            </a:r>
          </a:p>
          <a:p>
            <a:pPr algn="ctr"/>
            <a:endParaRPr lang="es-MX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18:00 </a:t>
            </a:r>
            <a:r>
              <a:rPr lang="es-MX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horas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438411" y="2492678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Autorizaciones vigentes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285994" y="2492678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Nuevas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133577" y="2492678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Cierre de Ventanilla 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9058406" y="2469713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Inicio de Recepción de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97" y="1179795"/>
            <a:ext cx="981075" cy="12001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732" y="1054079"/>
            <a:ext cx="1819275" cy="13716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384" y="1099813"/>
            <a:ext cx="1465414" cy="128013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275" y="1099813"/>
            <a:ext cx="977989" cy="1280132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300625" y="225468"/>
            <a:ext cx="1095864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Autorización de Programa Nuevo (directo e indirecto)</a:t>
            </a:r>
          </a:p>
          <a:p>
            <a:r>
              <a:rPr lang="es-MX" sz="17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Ampliación de Programa (Productor Indirecto, Productor Directo-A. Sector, Alta Indirecto)</a:t>
            </a:r>
          </a:p>
          <a:p>
            <a:r>
              <a:rPr lang="es-MX" sz="17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Modificación de Programa (Alta de domicilio)</a:t>
            </a:r>
            <a:endParaRPr lang="es-MX" sz="17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3301652" y="3325469"/>
            <a:ext cx="2617940" cy="125677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Montserrat" panose="00000500000000000000" pitchFamily="2" charset="0"/>
              </a:rPr>
              <a:t>A partir del </a:t>
            </a:r>
            <a:r>
              <a:rPr lang="es-E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30 de noviembre de 2020</a:t>
            </a:r>
            <a:r>
              <a:rPr lang="es-ES" sz="1400" dirty="0" smtClean="0">
                <a:solidFill>
                  <a:schemeClr val="tx1"/>
                </a:solidFill>
                <a:latin typeface="Montserrat" panose="00000500000000000000" pitchFamily="2" charset="0"/>
              </a:rPr>
              <a:t> la solicitud deberá contener las </a:t>
            </a:r>
            <a:r>
              <a:rPr lang="es-E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NUEVAS FAs. </a:t>
            </a:r>
            <a:endParaRPr lang="es-MX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992155" y="5013124"/>
            <a:ext cx="32369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 smtClean="0">
                <a:latin typeface="Montserrat" panose="00000500000000000000" pitchFamily="2" charset="0"/>
              </a:rPr>
              <a:t>La </a:t>
            </a:r>
            <a:r>
              <a:rPr lang="es-MX" sz="1100" b="1" dirty="0" smtClean="0">
                <a:latin typeface="Montserrat" panose="00000500000000000000" pitchFamily="2" charset="0"/>
              </a:rPr>
              <a:t>información</a:t>
            </a:r>
            <a:r>
              <a:rPr lang="es-MX" sz="1100" dirty="0" smtClean="0">
                <a:latin typeface="Montserrat" panose="00000500000000000000" pitchFamily="2" charset="0"/>
              </a:rPr>
              <a:t> y documentación deberá </a:t>
            </a:r>
            <a:r>
              <a:rPr lang="es-MX" sz="1100" b="1" dirty="0">
                <a:latin typeface="Montserrat" panose="00000500000000000000" pitchFamily="2" charset="0"/>
              </a:rPr>
              <a:t>anexarse en su totalidad vía VUCEM. </a:t>
            </a:r>
          </a:p>
          <a:p>
            <a:pPr algn="just"/>
            <a:endParaRPr lang="es-MX" sz="1100" dirty="0">
              <a:latin typeface="Montserrat" panose="00000500000000000000" pitchFamily="2" charset="0"/>
            </a:endParaRPr>
          </a:p>
          <a:p>
            <a:pPr algn="just"/>
            <a:r>
              <a:rPr lang="es-MX" sz="1100" dirty="0" smtClean="0">
                <a:latin typeface="Montserrat" panose="00000500000000000000" pitchFamily="2" charset="0"/>
              </a:rPr>
              <a:t>Se podrá utilizar la </a:t>
            </a:r>
            <a:r>
              <a:rPr lang="es-MX" sz="1100" b="1" dirty="0" smtClean="0">
                <a:latin typeface="Montserrat" panose="00000500000000000000" pitchFamily="2" charset="0"/>
              </a:rPr>
              <a:t>5ta parte opcional </a:t>
            </a:r>
            <a:r>
              <a:rPr lang="es-MX" sz="1100" dirty="0" smtClean="0">
                <a:latin typeface="Montserrat" panose="00000500000000000000" pitchFamily="2" charset="0"/>
              </a:rPr>
              <a:t>del apartado Requisitos obligatorio</a:t>
            </a:r>
            <a:r>
              <a:rPr lang="es-MX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s.</a:t>
            </a:r>
          </a:p>
          <a:p>
            <a:pPr algn="just"/>
            <a:endParaRPr lang="es-MX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just"/>
            <a:r>
              <a:rPr lang="es-MX" sz="1100" b="1" dirty="0" smtClean="0">
                <a:latin typeface="Montserrat" panose="00000500000000000000" pitchFamily="2" charset="0"/>
              </a:rPr>
              <a:t>No se recibirá información por correo electrónico</a:t>
            </a:r>
            <a:r>
              <a:rPr lang="es-MX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, </a:t>
            </a:r>
            <a:r>
              <a:rPr lang="es-MX" sz="1100" dirty="0" smtClean="0">
                <a:latin typeface="Montserrat" panose="00000500000000000000" pitchFamily="2" charset="0"/>
              </a:rPr>
              <a:t>salvo lo dispuesto por las Reglas 3.1.6, 5.3.1 Apartado C del Acuerdo de Reglas de la SE</a:t>
            </a:r>
            <a:endParaRPr lang="es-MX" sz="1100" dirty="0">
              <a:latin typeface="Montserrat" panose="00000500000000000000" pitchFamily="2" charset="0"/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4263056" y="4679843"/>
            <a:ext cx="603271" cy="283076"/>
          </a:xfrm>
          <a:prstGeom prst="downArrow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65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448" y="3244240"/>
            <a:ext cx="4938173" cy="361375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" y="1839993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¿Serán válidas </a:t>
            </a:r>
            <a:r>
              <a:rPr lang="es-MX" sz="54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las autorizaciones </a:t>
            </a:r>
            <a:r>
              <a:rPr lang="es-MX" sz="54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vigentes que hayan sido emitidas </a:t>
            </a:r>
            <a:r>
              <a:rPr lang="es-MX" sz="54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antes del 28 </a:t>
            </a:r>
            <a:r>
              <a:rPr lang="es-MX" sz="54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de diciembre del 2020?</a:t>
            </a:r>
          </a:p>
        </p:txBody>
      </p:sp>
    </p:spTree>
    <p:extLst>
      <p:ext uri="{BB962C8B-B14F-4D97-AF65-F5344CB8AC3E}">
        <p14:creationId xmlns:p14="http://schemas.microsoft.com/office/powerpoint/2010/main" val="103710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517863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-Trámites fuera de VUCEM-</a:t>
            </a:r>
            <a:endParaRPr lang="es-MX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6"/>
          <p:cNvSpPr/>
          <p:nvPr/>
        </p:nvSpPr>
        <p:spPr>
          <a:xfrm>
            <a:off x="10312052" y="3517724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redondeado 15"/>
          <p:cNvSpPr/>
          <p:nvPr/>
        </p:nvSpPr>
        <p:spPr>
          <a:xfrm>
            <a:off x="7442549" y="3546951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redondeado 14"/>
          <p:cNvSpPr/>
          <p:nvPr/>
        </p:nvSpPr>
        <p:spPr>
          <a:xfrm>
            <a:off x="4523983" y="3488496"/>
            <a:ext cx="225468" cy="914400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redondeado 6"/>
          <p:cNvSpPr/>
          <p:nvPr/>
        </p:nvSpPr>
        <p:spPr>
          <a:xfrm>
            <a:off x="3359063" y="3933169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A partir del 28 de diciembre de 2020 deberás declarar tu Nueva FA conforme a las tablas de correlación. </a:t>
            </a:r>
          </a:p>
          <a:p>
            <a:pPr algn="ctr"/>
            <a:endParaRPr lang="es-MX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9149808" y="3933168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es-MX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Primer día hábil de enero de 2021</a:t>
            </a:r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252575" y="3933167"/>
            <a:ext cx="2617940" cy="23924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Último día hábil de diciembre de 2020</a:t>
            </a:r>
          </a:p>
          <a:p>
            <a:pPr algn="ctr"/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18:00 horas</a:t>
            </a:r>
            <a:endParaRPr lang="es-MX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373676" y="3156556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Nuevas </a:t>
            </a:r>
            <a:r>
              <a:rPr lang="es-MX" sz="1600" b="1" dirty="0">
                <a:solidFill>
                  <a:srgbClr val="DEC9A2"/>
                </a:solidFill>
                <a:latin typeface="Montserrat" panose="00000500000000000000" pitchFamily="2" charset="0"/>
              </a:rPr>
              <a:t>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221259" y="3156556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Cierre de Recepción de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9146088" y="3133591"/>
            <a:ext cx="2557397" cy="663880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Inicio de Recepción de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179" y="1843673"/>
            <a:ext cx="981075" cy="12001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414" y="1717957"/>
            <a:ext cx="1819275" cy="13716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066" y="1763691"/>
            <a:ext cx="1465414" cy="1280132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176310"/>
            <a:ext cx="10515600" cy="1325563"/>
          </a:xfrm>
        </p:spPr>
        <p:txBody>
          <a:bodyPr>
            <a:normAutofit/>
          </a:bodyPr>
          <a:lstStyle/>
          <a:p>
            <a:r>
              <a:rPr lang="es-MX" sz="32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Drawback</a:t>
            </a:r>
            <a:endParaRPr lang="es-MX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851" y="1942768"/>
            <a:ext cx="1544488" cy="149082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41025" y="3433596"/>
            <a:ext cx="3036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b="1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0"/>
              </a:rPr>
              <a:t>MEDIO DE </a:t>
            </a:r>
            <a:r>
              <a:rPr lang="es-MX" sz="1400" b="1" dirty="0" smtClean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0"/>
              </a:rPr>
              <a:t>PRESENTACIÓN</a:t>
            </a:r>
          </a:p>
          <a:p>
            <a:pPr algn="ctr"/>
            <a:endParaRPr lang="es-MX" sz="1400" b="1" dirty="0">
              <a:solidFill>
                <a:schemeClr val="accent1">
                  <a:lumMod val="7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MX" sz="1200" b="1" dirty="0" smtClean="0">
                <a:latin typeface="Montserrat" panose="00000500000000000000" pitchFamily="2" charset="0"/>
              </a:rPr>
              <a:t>dgce.drawback@economia.gob.mx</a:t>
            </a:r>
            <a:endParaRPr lang="es-MX" sz="12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954930" y="3065278"/>
            <a:ext cx="10126721" cy="561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 smtClean="0"/>
          </a:p>
          <a:p>
            <a:endParaRPr lang="es-MX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6025019" y="2757520"/>
            <a:ext cx="5999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 smtClean="0">
                <a:solidFill>
                  <a:srgbClr val="DEC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CUPOS</a:t>
            </a:r>
          </a:p>
        </p:txBody>
      </p:sp>
    </p:spTree>
    <p:extLst>
      <p:ext uri="{BB962C8B-B14F-4D97-AF65-F5344CB8AC3E}">
        <p14:creationId xmlns:p14="http://schemas.microsoft.com/office/powerpoint/2010/main" val="1126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76310"/>
            <a:ext cx="10515600" cy="1325563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Asignación y Certificado de Cupo de</a:t>
            </a:r>
            <a:br>
              <a:rPr lang="es-MX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</a:br>
            <a:r>
              <a:rPr lang="es-MX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Importación y de Exportación </a:t>
            </a:r>
            <a:endParaRPr lang="es-MX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0010382" y="3471793"/>
            <a:ext cx="225468" cy="719386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7091816" y="3413338"/>
            <a:ext cx="225468" cy="719386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redondeado 6"/>
          <p:cNvSpPr/>
          <p:nvPr/>
        </p:nvSpPr>
        <p:spPr>
          <a:xfrm>
            <a:off x="4258847" y="3582440"/>
            <a:ext cx="225468" cy="719386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redondeado 7"/>
          <p:cNvSpPr/>
          <p:nvPr/>
        </p:nvSpPr>
        <p:spPr>
          <a:xfrm>
            <a:off x="3093926" y="3858012"/>
            <a:ext cx="2617940" cy="186638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/>
                </a:solidFill>
                <a:latin typeface="Montserrat" panose="00000500000000000000" pitchFamily="2" charset="0"/>
              </a:rPr>
              <a:t>NO se requiere reexpedición del trámite</a:t>
            </a:r>
            <a:r>
              <a:rPr lang="es-MX" sz="12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.</a:t>
            </a:r>
          </a:p>
          <a:p>
            <a:pPr algn="ctr"/>
            <a:endParaRPr lang="es-MX" sz="12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es-MX" sz="1200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Continúan vigentes hasta el 31 de diciembre de 2020</a:t>
            </a:r>
            <a:endParaRPr lang="es-MX" sz="12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8789092" y="3870539"/>
            <a:ext cx="2617940" cy="18538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01 de enero de 2021</a:t>
            </a:r>
          </a:p>
          <a:p>
            <a:pPr algn="ctr"/>
            <a:endParaRPr lang="es-MX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11:00 </a:t>
            </a:r>
            <a:r>
              <a:rPr lang="es-MX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horas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3093926" y="3081398"/>
            <a:ext cx="2557397" cy="522295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Autorizaciones vigentes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941509" y="3081398"/>
            <a:ext cx="2557397" cy="522295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Cierre de Ventanilla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8789092" y="3081398"/>
            <a:ext cx="2557397" cy="522295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DEC9A2"/>
                </a:solidFill>
                <a:latin typeface="Montserrat" panose="00000500000000000000" pitchFamily="2" charset="0"/>
              </a:rPr>
              <a:t>Inicio de Recepción de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5957167" y="3914189"/>
            <a:ext cx="2617940" cy="18102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16 de diciembre de 2020</a:t>
            </a:r>
          </a:p>
          <a:p>
            <a:pPr algn="ctr"/>
            <a:endParaRPr lang="es-E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r>
              <a:rPr lang="es-E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18:00 horas</a:t>
            </a:r>
            <a:endParaRPr lang="es-ES" sz="1400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109" y="1698387"/>
            <a:ext cx="1465414" cy="128013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744" y="1606919"/>
            <a:ext cx="1819275" cy="13716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586" y="1658830"/>
            <a:ext cx="977989" cy="1280132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3260329" y="6050712"/>
            <a:ext cx="8086159" cy="522473"/>
          </a:xfrm>
          <a:prstGeom prst="rect">
            <a:avLst/>
          </a:prstGeom>
          <a:noFill/>
          <a:ln w="28575">
            <a:solidFill>
              <a:srgbClr val="BC94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Nota: Los trámites ingresados a partir del 01 de enero del 2021 y  durante el periodo vacacional, se tendrán como presentadas el primer día hábil de enero. </a:t>
            </a:r>
            <a:endParaRPr lang="es-MX" sz="1400" b="1" dirty="0">
              <a:solidFill>
                <a:srgbClr val="6E152E"/>
              </a:solidFill>
              <a:latin typeface="Montserrat" panose="00000500000000000000" pitchFamily="2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184234" y="2148317"/>
            <a:ext cx="2664391" cy="2916567"/>
            <a:chOff x="137262" y="2148317"/>
            <a:chExt cx="2664391" cy="2916567"/>
          </a:xfrm>
        </p:grpSpPr>
        <p:sp>
          <p:nvSpPr>
            <p:cNvPr id="19" name="CuadroTexto 18"/>
            <p:cNvSpPr txBox="1"/>
            <p:nvPr/>
          </p:nvSpPr>
          <p:spPr>
            <a:xfrm>
              <a:off x="411536" y="2972637"/>
              <a:ext cx="221864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 smtClean="0">
                  <a:latin typeface="Montserrat" panose="00000500000000000000" pitchFamily="2" charset="0"/>
                </a:rPr>
                <a:t>Vigencia de Cupo</a:t>
              </a:r>
            </a:p>
            <a:p>
              <a:pPr algn="ctr"/>
              <a:endParaRPr lang="es-MX" sz="2400" b="1" dirty="0">
                <a:latin typeface="Montserrat" panose="00000500000000000000" pitchFamily="2" charset="0"/>
              </a:endParaRPr>
            </a:p>
            <a:p>
              <a:pPr algn="ctr"/>
              <a:r>
                <a:rPr lang="es-MX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Año</a:t>
              </a:r>
            </a:p>
            <a:p>
              <a:pPr algn="ctr"/>
              <a:r>
                <a:rPr lang="es-MX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Calendario</a:t>
              </a:r>
              <a:endPara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20" name="Rectángulo redondeado 19"/>
            <p:cNvSpPr/>
            <p:nvPr/>
          </p:nvSpPr>
          <p:spPr>
            <a:xfrm>
              <a:off x="137262" y="2747645"/>
              <a:ext cx="2664391" cy="2317239"/>
            </a:xfrm>
            <a:prstGeom prst="roundRect">
              <a:avLst/>
            </a:prstGeom>
            <a:no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1" name="Imagen 20" descr="Aprobado Botón De Verificación - Gráficos vectoriales ...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932" y="2148317"/>
              <a:ext cx="829049" cy="830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9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76310"/>
            <a:ext cx="10515600" cy="1325563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Asignación y Certificado de Cupo de</a:t>
            </a:r>
            <a:br>
              <a:rPr lang="es-MX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</a:br>
            <a:r>
              <a:rPr lang="es-MX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Importación y de Exportación </a:t>
            </a:r>
            <a:endParaRPr lang="es-MX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0010382" y="3471793"/>
            <a:ext cx="225468" cy="719386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7091816" y="3413338"/>
            <a:ext cx="225468" cy="719386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redondeado 6"/>
          <p:cNvSpPr/>
          <p:nvPr/>
        </p:nvSpPr>
        <p:spPr>
          <a:xfrm>
            <a:off x="4258847" y="3582440"/>
            <a:ext cx="225468" cy="719386"/>
          </a:xfrm>
          <a:prstGeom prst="roundRect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redondeado 7"/>
          <p:cNvSpPr/>
          <p:nvPr/>
        </p:nvSpPr>
        <p:spPr>
          <a:xfrm>
            <a:off x="3093926" y="3858012"/>
            <a:ext cx="2617940" cy="186638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/>
                </a:solidFill>
                <a:latin typeface="Montserrat" panose="00000500000000000000" pitchFamily="2" charset="0"/>
              </a:rPr>
              <a:t>NO se requiere reexpedición del trámite</a:t>
            </a:r>
            <a:r>
              <a:rPr lang="es-MX" sz="12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.</a:t>
            </a:r>
          </a:p>
          <a:p>
            <a:pPr algn="ctr"/>
            <a:endParaRPr lang="es-MX" sz="12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es-MX" sz="1200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Continúan vigentes hasta la ficha fin de vigencia del cupo</a:t>
            </a:r>
            <a:endParaRPr lang="es-MX" sz="12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8789092" y="3870539"/>
            <a:ext cx="2617940" cy="18538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28 de diciembre de 2020</a:t>
            </a:r>
          </a:p>
          <a:p>
            <a:pPr algn="ctr"/>
            <a:endParaRPr lang="es-MX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11:00 </a:t>
            </a:r>
            <a:r>
              <a:rPr lang="es-MX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horas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3093926" y="3081398"/>
            <a:ext cx="2557397" cy="522295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Autorizaciones vigentes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941509" y="3081398"/>
            <a:ext cx="2557397" cy="522295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DEC9A2"/>
                </a:solidFill>
                <a:latin typeface="Montserrat" panose="00000500000000000000" pitchFamily="2" charset="0"/>
              </a:rPr>
              <a:t>Cierre de Ventanilla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8789092" y="3081398"/>
            <a:ext cx="2557397" cy="522295"/>
          </a:xfrm>
          <a:prstGeom prst="roundRect">
            <a:avLst/>
          </a:prstGeom>
          <a:solidFill>
            <a:srgbClr val="69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DEC9A2"/>
                </a:solidFill>
                <a:latin typeface="Montserrat" panose="00000500000000000000" pitchFamily="2" charset="0"/>
              </a:rPr>
              <a:t>Inicio de Recepción de Solicitudes</a:t>
            </a:r>
            <a:endParaRPr lang="es-MX" sz="1600" b="1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5957167" y="3914189"/>
            <a:ext cx="2617940" cy="18102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16 de diciembre de 2020</a:t>
            </a:r>
          </a:p>
          <a:p>
            <a:pPr algn="ctr"/>
            <a:endParaRPr lang="es-E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r>
              <a:rPr lang="es-E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18:00 horas</a:t>
            </a:r>
            <a:endParaRPr lang="es-ES" sz="1400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109" y="1698387"/>
            <a:ext cx="1465414" cy="128013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744" y="1606919"/>
            <a:ext cx="1819275" cy="13716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586" y="1658830"/>
            <a:ext cx="977989" cy="1280132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3260329" y="6050712"/>
            <a:ext cx="8086159" cy="522473"/>
          </a:xfrm>
          <a:prstGeom prst="rect">
            <a:avLst/>
          </a:prstGeom>
          <a:noFill/>
          <a:ln w="28575">
            <a:solidFill>
              <a:srgbClr val="BC94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Nota: Los trámites ingresados a partir del </a:t>
            </a:r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28 </a:t>
            </a:r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de </a:t>
            </a:r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diciembre </a:t>
            </a:r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del </a:t>
            </a:r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2020 </a:t>
            </a:r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y </a:t>
            </a:r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durante </a:t>
            </a:r>
            <a:r>
              <a:rPr lang="es-MX" sz="1400" b="1" dirty="0" smtClean="0">
                <a:solidFill>
                  <a:srgbClr val="6E152E"/>
                </a:solidFill>
                <a:latin typeface="Montserrat" panose="00000500000000000000" pitchFamily="2" charset="0"/>
              </a:rPr>
              <a:t>el periodo vacacional, se tendrán como presentadas el primer día hábil de enero. </a:t>
            </a:r>
            <a:endParaRPr lang="es-MX" sz="1400" b="1" dirty="0">
              <a:solidFill>
                <a:srgbClr val="6E152E"/>
              </a:solidFill>
              <a:latin typeface="Montserrat" panose="00000500000000000000" pitchFamily="2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184234" y="2148317"/>
            <a:ext cx="2664391" cy="2916567"/>
            <a:chOff x="137262" y="2148317"/>
            <a:chExt cx="2664391" cy="2916567"/>
          </a:xfrm>
        </p:grpSpPr>
        <p:sp>
          <p:nvSpPr>
            <p:cNvPr id="19" name="CuadroTexto 18"/>
            <p:cNvSpPr txBox="1"/>
            <p:nvPr/>
          </p:nvSpPr>
          <p:spPr>
            <a:xfrm>
              <a:off x="411536" y="2972637"/>
              <a:ext cx="221864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 smtClean="0">
                  <a:latin typeface="Montserrat" panose="00000500000000000000" pitchFamily="2" charset="0"/>
                </a:rPr>
                <a:t>Vigencia de Cupo</a:t>
              </a:r>
            </a:p>
            <a:p>
              <a:pPr algn="ctr"/>
              <a:endParaRPr lang="es-MX" sz="2400" b="1" dirty="0">
                <a:latin typeface="Montserrat" panose="00000500000000000000" pitchFamily="2" charset="0"/>
              </a:endParaRPr>
            </a:p>
            <a:p>
              <a:pPr algn="ctr"/>
              <a:r>
                <a:rPr lang="es-MX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Año</a:t>
              </a:r>
            </a:p>
            <a:p>
              <a:pPr algn="ctr"/>
              <a:r>
                <a:rPr lang="es-MX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Combinado</a:t>
              </a:r>
              <a:endPara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20" name="Rectángulo redondeado 19"/>
            <p:cNvSpPr/>
            <p:nvPr/>
          </p:nvSpPr>
          <p:spPr>
            <a:xfrm>
              <a:off x="137262" y="2747645"/>
              <a:ext cx="2664391" cy="2317239"/>
            </a:xfrm>
            <a:prstGeom prst="roundRect">
              <a:avLst/>
            </a:prstGeom>
            <a:no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1" name="Imagen 20" descr="Aprobado Botón De Verificación - Gráficos vectoriales ...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932" y="2148317"/>
              <a:ext cx="829049" cy="830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02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954930" y="3065278"/>
            <a:ext cx="10126721" cy="561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 smtClean="0"/>
          </a:p>
          <a:p>
            <a:endParaRPr lang="es-MX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6025019" y="2549991"/>
            <a:ext cx="5999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 smtClean="0">
                <a:solidFill>
                  <a:srgbClr val="DEC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NORMAS OFICIALES MEXICANAS</a:t>
            </a:r>
          </a:p>
        </p:txBody>
      </p:sp>
    </p:spTree>
    <p:extLst>
      <p:ext uri="{BB962C8B-B14F-4D97-AF65-F5344CB8AC3E}">
        <p14:creationId xmlns:p14="http://schemas.microsoft.com/office/powerpoint/2010/main" val="15807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76310"/>
            <a:ext cx="10515600" cy="1325563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NOMs de Seguridad</a:t>
            </a:r>
            <a:endParaRPr lang="es-MX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396528" y="1740160"/>
            <a:ext cx="7826093" cy="4041641"/>
            <a:chOff x="3093926" y="1606919"/>
            <a:chExt cx="8313106" cy="4117476"/>
          </a:xfrm>
        </p:grpSpPr>
        <p:sp>
          <p:nvSpPr>
            <p:cNvPr id="5" name="Rectángulo redondeado 4"/>
            <p:cNvSpPr/>
            <p:nvPr/>
          </p:nvSpPr>
          <p:spPr>
            <a:xfrm>
              <a:off x="10010382" y="3471793"/>
              <a:ext cx="225468" cy="719386"/>
            </a:xfrm>
            <a:prstGeom prst="roundRect">
              <a:avLst/>
            </a:prstGeom>
            <a:solidFill>
              <a:srgbClr val="BC945A"/>
            </a:solidFill>
            <a:ln>
              <a:solidFill>
                <a:srgbClr val="BC9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7091816" y="3413338"/>
              <a:ext cx="225468" cy="719386"/>
            </a:xfrm>
            <a:prstGeom prst="roundRect">
              <a:avLst/>
            </a:prstGeom>
            <a:solidFill>
              <a:srgbClr val="BC945A"/>
            </a:solidFill>
            <a:ln>
              <a:solidFill>
                <a:srgbClr val="BC9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4258847" y="3582440"/>
              <a:ext cx="225468" cy="719386"/>
            </a:xfrm>
            <a:prstGeom prst="roundRect">
              <a:avLst/>
            </a:prstGeom>
            <a:solidFill>
              <a:srgbClr val="BC945A"/>
            </a:solidFill>
            <a:ln>
              <a:solidFill>
                <a:srgbClr val="BC9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3093926" y="3858012"/>
              <a:ext cx="2617940" cy="186638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5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NO es necesario solicitar al OC la reexpedición del certificado.</a:t>
              </a:r>
            </a:p>
            <a:p>
              <a:pPr algn="ctr"/>
              <a:endParaRPr lang="es-MX" sz="105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sz="1050" b="1" dirty="0" smtClean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s-MX" sz="105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Podrás utilizarlo en los términos que fue emitido siempre que haya sido transmitido a la SE en tiempo. </a:t>
              </a:r>
              <a:endParaRPr lang="es-MX" sz="105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8789092" y="3870539"/>
              <a:ext cx="2617940" cy="18538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04 de enero de 2021</a:t>
              </a:r>
            </a:p>
            <a:p>
              <a:pPr algn="ctr"/>
              <a:endParaRPr lang="es-MX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  <a:p>
              <a:pPr algn="ctr"/>
              <a:r>
                <a:rPr lang="es-MX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00:01 horas</a:t>
              </a:r>
            </a:p>
            <a:p>
              <a:pPr algn="ctr"/>
              <a:endParaRPr lang="es-MX" sz="14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s-MX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NUEVAS FAs </a:t>
              </a:r>
              <a:endParaRPr lang="es-MX" sz="14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0" name="Rectángulo redondeado 9"/>
            <p:cNvSpPr/>
            <p:nvPr/>
          </p:nvSpPr>
          <p:spPr>
            <a:xfrm>
              <a:off x="3093926" y="3081398"/>
              <a:ext cx="2557397" cy="522295"/>
            </a:xfrm>
            <a:prstGeom prst="roundRect">
              <a:avLst/>
            </a:prstGeom>
            <a:solidFill>
              <a:srgbClr val="691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rgbClr val="DEC9A2"/>
                  </a:solidFill>
                  <a:latin typeface="Montserrat" panose="00000500000000000000" pitchFamily="2" charset="0"/>
                </a:rPr>
                <a:t>Autorizaciones vigentes</a:t>
              </a:r>
              <a:endParaRPr lang="es-MX" sz="1600" b="1" dirty="0">
                <a:solidFill>
                  <a:srgbClr val="DEC9A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1" name="Rectángulo redondeado 10"/>
            <p:cNvSpPr/>
            <p:nvPr/>
          </p:nvSpPr>
          <p:spPr>
            <a:xfrm>
              <a:off x="5941509" y="3081398"/>
              <a:ext cx="2557397" cy="522295"/>
            </a:xfrm>
            <a:prstGeom prst="roundRect">
              <a:avLst/>
            </a:prstGeom>
            <a:solidFill>
              <a:srgbClr val="691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rgbClr val="DEC9A2"/>
                  </a:solidFill>
                  <a:latin typeface="Montserrat" panose="00000500000000000000" pitchFamily="2" charset="0"/>
                </a:rPr>
                <a:t>Cierre Sistema NOMs-Aduanas</a:t>
              </a:r>
              <a:endParaRPr lang="es-MX" sz="1600" b="1" dirty="0">
                <a:solidFill>
                  <a:srgbClr val="DEC9A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8789092" y="3081398"/>
              <a:ext cx="2557397" cy="522295"/>
            </a:xfrm>
            <a:prstGeom prst="roundRect">
              <a:avLst/>
            </a:prstGeom>
            <a:solidFill>
              <a:srgbClr val="691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rgbClr val="DEC9A2"/>
                  </a:solidFill>
                  <a:latin typeface="Montserrat" panose="00000500000000000000" pitchFamily="2" charset="0"/>
                </a:rPr>
                <a:t>Inicio Sistema</a:t>
              </a:r>
            </a:p>
            <a:p>
              <a:pPr algn="ctr"/>
              <a:r>
                <a:rPr lang="es-MX" sz="1600" b="1" dirty="0" smtClean="0">
                  <a:solidFill>
                    <a:srgbClr val="DEC9A2"/>
                  </a:solidFill>
                  <a:latin typeface="Montserrat" panose="00000500000000000000" pitchFamily="2" charset="0"/>
                </a:rPr>
                <a:t>NOMs-Aduanas</a:t>
              </a:r>
              <a:endParaRPr lang="es-MX" sz="1600" b="1" dirty="0">
                <a:solidFill>
                  <a:srgbClr val="DEC9A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3" name="Rectángulo redondeado 12"/>
            <p:cNvSpPr/>
            <p:nvPr/>
          </p:nvSpPr>
          <p:spPr>
            <a:xfrm>
              <a:off x="5957167" y="3914189"/>
              <a:ext cx="2617940" cy="181020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26 de diciembre de 2020</a:t>
              </a:r>
            </a:p>
            <a:p>
              <a:pPr algn="ctr"/>
              <a:endParaRPr lang="es-E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  <a:p>
              <a:pPr algn="ctr"/>
              <a:r>
                <a:rPr lang="es-ES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18:00 horas</a:t>
              </a:r>
            </a:p>
            <a:p>
              <a:pPr algn="ctr"/>
              <a:endParaRPr lang="es-E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  <a:p>
              <a:pPr algn="ctr"/>
              <a:r>
                <a:rPr lang="es-MX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FAs </a:t>
              </a:r>
              <a:r>
                <a:rPr lang="es-MX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vigentes</a:t>
              </a:r>
            </a:p>
            <a:p>
              <a:pPr algn="ctr"/>
              <a:endParaRPr lang="es-ES" sz="1400" dirty="0" smtClean="0">
                <a:solidFill>
                  <a:schemeClr val="tx1"/>
                </a:solidFill>
                <a:latin typeface="Montserrat" panose="00000500000000000000" pitchFamily="2" charset="0"/>
              </a:endParaRPr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9109" y="1698387"/>
              <a:ext cx="1465414" cy="1280132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00744" y="1606919"/>
              <a:ext cx="1819275" cy="1371600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2586" y="1658830"/>
              <a:ext cx="977989" cy="1280132"/>
            </a:xfrm>
            <a:prstGeom prst="rect">
              <a:avLst/>
            </a:prstGeom>
          </p:spPr>
        </p:pic>
      </p:grpSp>
      <p:sp>
        <p:nvSpPr>
          <p:cNvPr id="19" name="CuadroTexto 18"/>
          <p:cNvSpPr txBox="1"/>
          <p:nvPr/>
        </p:nvSpPr>
        <p:spPr>
          <a:xfrm>
            <a:off x="-90916" y="3532240"/>
            <a:ext cx="3269290" cy="664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Montserrat" panose="00000500000000000000" pitchFamily="2" charset="0"/>
              </a:rPr>
              <a:t>Sistema </a:t>
            </a:r>
          </a:p>
          <a:p>
            <a:pPr algn="ctr"/>
            <a:r>
              <a:rPr lang="es-MX" sz="2000" b="1" dirty="0" smtClean="0">
                <a:latin typeface="Montserrat" panose="00000500000000000000" pitchFamily="2" charset="0"/>
              </a:rPr>
              <a:t>Normas-Aduanas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1004" y="3179306"/>
            <a:ext cx="2630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b="1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0"/>
              </a:rPr>
              <a:t>MEDIO DE PRESENTACIÓN</a:t>
            </a:r>
            <a:endParaRPr lang="es-MX" sz="1400" b="1" dirty="0">
              <a:solidFill>
                <a:schemeClr val="accent1">
                  <a:lumMod val="75000"/>
                </a:schemeClr>
              </a:solidFill>
              <a:latin typeface="Montserrat Medium" panose="00000600000000000000" pitchFamily="2" charset="0"/>
            </a:endParaRPr>
          </a:p>
        </p:txBody>
      </p:sp>
      <p:pic>
        <p:nvPicPr>
          <p:cNvPr id="14" name="Imagen 13" descr="Cartoon Computer Tooned · Free vector graphic on Pixab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35" y="1987832"/>
            <a:ext cx="1381864" cy="105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022" y="141085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s-MX" sz="1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Certificados de Equivalencia</a:t>
            </a:r>
            <a:br>
              <a:rPr lang="es-MX" sz="1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</a:br>
            <a:r>
              <a:rPr lang="es-MX" sz="1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Certificados de Homologación</a:t>
            </a:r>
            <a:br>
              <a:rPr lang="es-MX" sz="1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</a:br>
            <a:r>
              <a:rPr lang="es-MX" sz="1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Resoluciones de mercancía altamente especializada (NOM-019-SCFI-1998)</a:t>
            </a:r>
            <a:br>
              <a:rPr lang="es-MX" sz="1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</a:br>
            <a:r>
              <a:rPr lang="es-MX" sz="1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Certificados de Cumplimiento NOM-208-SCFI-2016</a:t>
            </a:r>
            <a:br>
              <a:rPr lang="es-MX" sz="1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</a:br>
            <a:r>
              <a:rPr lang="es-MX" sz="1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Resoluciones 5TER</a:t>
            </a:r>
            <a:endParaRPr lang="es-MX" sz="1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25938" y="1627858"/>
            <a:ext cx="7797594" cy="3990685"/>
            <a:chOff x="3093926" y="1658830"/>
            <a:chExt cx="8282834" cy="4065564"/>
          </a:xfrm>
        </p:grpSpPr>
        <p:sp>
          <p:nvSpPr>
            <p:cNvPr id="5" name="Rectángulo redondeado 4"/>
            <p:cNvSpPr/>
            <p:nvPr/>
          </p:nvSpPr>
          <p:spPr>
            <a:xfrm>
              <a:off x="10010382" y="3471793"/>
              <a:ext cx="225468" cy="719386"/>
            </a:xfrm>
            <a:prstGeom prst="roundRect">
              <a:avLst/>
            </a:prstGeom>
            <a:solidFill>
              <a:srgbClr val="BC945A"/>
            </a:solidFill>
            <a:ln>
              <a:solidFill>
                <a:srgbClr val="BC9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7091816" y="3413337"/>
              <a:ext cx="225468" cy="1882929"/>
            </a:xfrm>
            <a:prstGeom prst="roundRect">
              <a:avLst/>
            </a:prstGeom>
            <a:solidFill>
              <a:srgbClr val="BC945A"/>
            </a:solidFill>
            <a:ln>
              <a:solidFill>
                <a:srgbClr val="BC9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4258847" y="3582440"/>
              <a:ext cx="225468" cy="719386"/>
            </a:xfrm>
            <a:prstGeom prst="roundRect">
              <a:avLst/>
            </a:prstGeom>
            <a:solidFill>
              <a:srgbClr val="BC945A"/>
            </a:solidFill>
            <a:ln>
              <a:solidFill>
                <a:srgbClr val="BC9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3093926" y="3858012"/>
              <a:ext cx="2617940" cy="186638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5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NO es necesario la reimpresión del documento.</a:t>
              </a:r>
            </a:p>
            <a:p>
              <a:pPr algn="ctr"/>
              <a:endParaRPr lang="es-MX" sz="105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sz="1050" b="1" dirty="0" smtClean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s-MX" sz="105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Podrás utilizarlo en los términos que fue emitido </a:t>
              </a:r>
              <a:r>
                <a:rPr lang="es-MX" sz="1050" b="1" u="sng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siempre que haya sido transmitido a la SE en tiempo. </a:t>
              </a:r>
              <a:endParaRPr lang="es-MX" sz="1050" b="1" u="sng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8758820" y="3802669"/>
              <a:ext cx="2617940" cy="98853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A partir del 21 de diciembre de 2020 y semanas subsecuentes </a:t>
              </a:r>
              <a:endParaRPr lang="es-MX" sz="14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0" name="Rectángulo redondeado 9"/>
            <p:cNvSpPr/>
            <p:nvPr/>
          </p:nvSpPr>
          <p:spPr>
            <a:xfrm>
              <a:off x="3093926" y="3081398"/>
              <a:ext cx="2557397" cy="522295"/>
            </a:xfrm>
            <a:prstGeom prst="roundRect">
              <a:avLst/>
            </a:prstGeom>
            <a:solidFill>
              <a:srgbClr val="691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rgbClr val="DEC9A2"/>
                  </a:solidFill>
                  <a:latin typeface="Montserrat" panose="00000500000000000000" pitchFamily="2" charset="0"/>
                </a:rPr>
                <a:t>Autorizaciones vigentes</a:t>
              </a:r>
              <a:endParaRPr lang="es-MX" sz="1600" b="1" dirty="0">
                <a:solidFill>
                  <a:srgbClr val="DEC9A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1" name="Rectángulo redondeado 10"/>
            <p:cNvSpPr/>
            <p:nvPr/>
          </p:nvSpPr>
          <p:spPr>
            <a:xfrm>
              <a:off x="5941509" y="3081398"/>
              <a:ext cx="2557397" cy="522295"/>
            </a:xfrm>
            <a:prstGeom prst="roundRect">
              <a:avLst/>
            </a:prstGeom>
            <a:solidFill>
              <a:srgbClr val="691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rgbClr val="DEC9A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ÚLTIMO DÍA</a:t>
              </a:r>
            </a:p>
            <a:p>
              <a:pPr algn="ctr"/>
              <a:r>
                <a:rPr lang="es-MX" sz="1200" b="1" dirty="0" smtClean="0">
                  <a:solidFill>
                    <a:srgbClr val="DEC9A2"/>
                  </a:solidFill>
                  <a:latin typeface="Montserrat" panose="00000500000000000000" pitchFamily="2" charset="0"/>
                </a:rPr>
                <a:t>Recepción de Certificados</a:t>
              </a:r>
              <a:endParaRPr lang="es-MX" sz="1200" b="1" dirty="0">
                <a:solidFill>
                  <a:srgbClr val="DEC9A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8789092" y="3081398"/>
              <a:ext cx="2557397" cy="522295"/>
            </a:xfrm>
            <a:prstGeom prst="roundRect">
              <a:avLst/>
            </a:prstGeom>
            <a:solidFill>
              <a:srgbClr val="691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rgbClr val="DEC9A2"/>
                  </a:solidFill>
                  <a:latin typeface="Montserrat" panose="00000500000000000000" pitchFamily="2" charset="0"/>
                </a:rPr>
                <a:t>Transmisión al SAT</a:t>
              </a:r>
              <a:endParaRPr lang="es-MX" sz="1600" b="1" dirty="0">
                <a:solidFill>
                  <a:srgbClr val="DEC9A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3" name="Rectángulo redondeado 12"/>
            <p:cNvSpPr/>
            <p:nvPr/>
          </p:nvSpPr>
          <p:spPr>
            <a:xfrm>
              <a:off x="5957167" y="3754468"/>
              <a:ext cx="2617940" cy="90374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23 de diciembre de 2020</a:t>
              </a:r>
            </a:p>
            <a:p>
              <a:pPr algn="ctr"/>
              <a:r>
                <a:rPr lang="es-ES" sz="1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18:00 horas</a:t>
              </a:r>
            </a:p>
            <a:p>
              <a:pPr algn="ctr"/>
              <a:endParaRPr lang="es-ES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  <a:p>
              <a:pPr algn="ctr"/>
              <a:r>
                <a:rPr lang="es-MX" sz="1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FAs </a:t>
              </a:r>
              <a:r>
                <a:rPr lang="es-MX" sz="1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vigentes</a:t>
              </a:r>
            </a:p>
            <a:p>
              <a:pPr algn="ctr"/>
              <a:endParaRPr lang="es-ES" sz="1000" dirty="0" smtClean="0">
                <a:solidFill>
                  <a:schemeClr val="tx1"/>
                </a:solidFill>
                <a:latin typeface="Montserrat" panose="00000500000000000000" pitchFamily="2" charset="0"/>
              </a:endParaRPr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9109" y="1698387"/>
              <a:ext cx="1465414" cy="1280132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2586" y="1658830"/>
              <a:ext cx="977989" cy="1280132"/>
            </a:xfrm>
            <a:prstGeom prst="rect">
              <a:avLst/>
            </a:prstGeom>
          </p:spPr>
        </p:pic>
      </p:grpSp>
      <p:sp>
        <p:nvSpPr>
          <p:cNvPr id="19" name="CuadroTexto 18"/>
          <p:cNvSpPr txBox="1"/>
          <p:nvPr/>
        </p:nvSpPr>
        <p:spPr>
          <a:xfrm>
            <a:off x="1229346" y="6274439"/>
            <a:ext cx="3269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Montserrat" panose="00000500000000000000" pitchFamily="2" charset="0"/>
              </a:rPr>
              <a:t>d</a:t>
            </a:r>
            <a:r>
              <a:rPr lang="es-MX" sz="1400" b="1" dirty="0" smtClean="0">
                <a:latin typeface="Montserrat" panose="00000500000000000000" pitchFamily="2" charset="0"/>
              </a:rPr>
              <a:t>gce.nom@economia.gob.mx</a:t>
            </a:r>
            <a:endParaRPr lang="es-MX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65336" y="6013080"/>
            <a:ext cx="2630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b="1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0"/>
              </a:rPr>
              <a:t>MEDIO DE PRESENTACIÓN</a:t>
            </a:r>
            <a:endParaRPr lang="es-MX" sz="1400" b="1" dirty="0">
              <a:solidFill>
                <a:schemeClr val="accent1">
                  <a:lumMod val="75000"/>
                </a:schemeClr>
              </a:solidFill>
              <a:latin typeface="Montserrat Medium" panose="00000600000000000000" pitchFamily="2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41" y="5905609"/>
            <a:ext cx="716595" cy="691699"/>
          </a:xfrm>
          <a:prstGeom prst="rect">
            <a:avLst/>
          </a:prstGeom>
        </p:spPr>
      </p:pic>
      <p:sp>
        <p:nvSpPr>
          <p:cNvPr id="21" name="Rectángulo redondeado 20"/>
          <p:cNvSpPr/>
          <p:nvPr/>
        </p:nvSpPr>
        <p:spPr>
          <a:xfrm>
            <a:off x="2878200" y="4871526"/>
            <a:ext cx="2464571" cy="88710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23 de diciembre de 2020</a:t>
            </a:r>
          </a:p>
          <a:p>
            <a:pPr algn="ctr"/>
            <a:r>
              <a:rPr lang="es-ES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18:01 horas</a:t>
            </a:r>
          </a:p>
          <a:p>
            <a:pPr algn="ctr"/>
            <a:endParaRPr lang="es-ES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r>
              <a:rPr lang="es-MX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NUEVAS FAs</a:t>
            </a:r>
            <a:endParaRPr lang="es-MX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endParaRPr lang="es-ES" sz="1000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033" y="1783167"/>
            <a:ext cx="1162427" cy="110124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1785" y="4887089"/>
            <a:ext cx="6076950" cy="1743075"/>
          </a:xfrm>
          <a:prstGeom prst="rect">
            <a:avLst/>
          </a:prstGeom>
        </p:spPr>
      </p:pic>
      <p:sp>
        <p:nvSpPr>
          <p:cNvPr id="24" name="Flecha doblada 23"/>
          <p:cNvSpPr/>
          <p:nvPr/>
        </p:nvSpPr>
        <p:spPr>
          <a:xfrm rot="5400000">
            <a:off x="7868186" y="3953566"/>
            <a:ext cx="813816" cy="868680"/>
          </a:xfrm>
          <a:prstGeom prst="bentArrow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25" name="Imagen 24" descr="File:Draw alarm-clock.png - Wikimedia Common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20" y="4055893"/>
            <a:ext cx="634058" cy="665678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9904778" y="3825288"/>
            <a:ext cx="1903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 smtClean="0">
                <a:latin typeface="Montserrat" panose="00000500000000000000" pitchFamily="2" charset="0"/>
              </a:rPr>
              <a:t>El envío al SAT se realizará a las 11:00AM, excepto el 23/12/2020 que será a las 18:00 horas</a:t>
            </a:r>
            <a:endParaRPr lang="es-MX" sz="12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8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25938" y="1627858"/>
            <a:ext cx="7797594" cy="3990685"/>
            <a:chOff x="3093926" y="1658830"/>
            <a:chExt cx="8282834" cy="4065564"/>
          </a:xfrm>
        </p:grpSpPr>
        <p:sp>
          <p:nvSpPr>
            <p:cNvPr id="5" name="Rectángulo redondeado 4"/>
            <p:cNvSpPr/>
            <p:nvPr/>
          </p:nvSpPr>
          <p:spPr>
            <a:xfrm>
              <a:off x="10010382" y="3471793"/>
              <a:ext cx="225468" cy="719386"/>
            </a:xfrm>
            <a:prstGeom prst="roundRect">
              <a:avLst/>
            </a:prstGeom>
            <a:solidFill>
              <a:srgbClr val="BC945A"/>
            </a:solidFill>
            <a:ln>
              <a:solidFill>
                <a:srgbClr val="BC9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7091816" y="3413337"/>
              <a:ext cx="225468" cy="1882929"/>
            </a:xfrm>
            <a:prstGeom prst="roundRect">
              <a:avLst/>
            </a:prstGeom>
            <a:solidFill>
              <a:srgbClr val="BC945A"/>
            </a:solidFill>
            <a:ln>
              <a:solidFill>
                <a:srgbClr val="BC9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4258847" y="3582440"/>
              <a:ext cx="225468" cy="719386"/>
            </a:xfrm>
            <a:prstGeom prst="roundRect">
              <a:avLst/>
            </a:prstGeom>
            <a:solidFill>
              <a:srgbClr val="BC945A"/>
            </a:solidFill>
            <a:ln>
              <a:solidFill>
                <a:srgbClr val="BC9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3093926" y="3858012"/>
              <a:ext cx="2617940" cy="186638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5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NO es necesario solicitar a la UVA la reimpresión del documento.</a:t>
              </a:r>
            </a:p>
            <a:p>
              <a:pPr algn="ctr"/>
              <a:endParaRPr lang="es-MX" sz="105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sz="1050" b="1" dirty="0" smtClean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s-MX" sz="105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Podrás utilizarlo en los términos que fue emitido </a:t>
              </a:r>
              <a:r>
                <a:rPr lang="es-MX" sz="1050" b="1" u="sng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siempre que haya sido transmitido a la SE en tiempo. </a:t>
              </a:r>
              <a:endParaRPr lang="es-MX" sz="1050" b="1" u="sng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8758820" y="3802669"/>
              <a:ext cx="2617940" cy="98853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A partir del 21 de diciembre de 2020 y semanas subsecuentes </a:t>
              </a:r>
              <a:endParaRPr lang="es-MX" sz="14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0" name="Rectángulo redondeado 9"/>
            <p:cNvSpPr/>
            <p:nvPr/>
          </p:nvSpPr>
          <p:spPr>
            <a:xfrm>
              <a:off x="3093926" y="3081398"/>
              <a:ext cx="2557397" cy="522295"/>
            </a:xfrm>
            <a:prstGeom prst="roundRect">
              <a:avLst/>
            </a:prstGeom>
            <a:solidFill>
              <a:srgbClr val="691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rgbClr val="DEC9A2"/>
                  </a:solidFill>
                  <a:latin typeface="Montserrat" panose="00000500000000000000" pitchFamily="2" charset="0"/>
                </a:rPr>
                <a:t>Autorizaciones vigentes</a:t>
              </a:r>
              <a:endParaRPr lang="es-MX" sz="1600" b="1" dirty="0">
                <a:solidFill>
                  <a:srgbClr val="DEC9A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1" name="Rectángulo redondeado 10"/>
            <p:cNvSpPr/>
            <p:nvPr/>
          </p:nvSpPr>
          <p:spPr>
            <a:xfrm>
              <a:off x="5941509" y="3081398"/>
              <a:ext cx="2557397" cy="522295"/>
            </a:xfrm>
            <a:prstGeom prst="roundRect">
              <a:avLst/>
            </a:prstGeom>
            <a:solidFill>
              <a:srgbClr val="691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rgbClr val="DEC9A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ÚLTIMO DÍA</a:t>
              </a:r>
            </a:p>
            <a:p>
              <a:pPr algn="ctr"/>
              <a:r>
                <a:rPr lang="es-MX" sz="1200" b="1" dirty="0" smtClean="0">
                  <a:solidFill>
                    <a:srgbClr val="DEC9A2"/>
                  </a:solidFill>
                  <a:latin typeface="Montserrat" panose="00000500000000000000" pitchFamily="2" charset="0"/>
                </a:rPr>
                <a:t>Recepción de Certificados</a:t>
              </a:r>
              <a:endParaRPr lang="es-MX" sz="1200" b="1" dirty="0">
                <a:solidFill>
                  <a:srgbClr val="DEC9A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8789092" y="3081398"/>
              <a:ext cx="2557397" cy="522295"/>
            </a:xfrm>
            <a:prstGeom prst="roundRect">
              <a:avLst/>
            </a:prstGeom>
            <a:solidFill>
              <a:srgbClr val="691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rgbClr val="DEC9A2"/>
                  </a:solidFill>
                  <a:latin typeface="Montserrat" panose="00000500000000000000" pitchFamily="2" charset="0"/>
                </a:rPr>
                <a:t>Transmisión al SAT</a:t>
              </a:r>
              <a:endParaRPr lang="es-MX" sz="1600" b="1" dirty="0">
                <a:solidFill>
                  <a:srgbClr val="DEC9A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3" name="Rectángulo redondeado 12"/>
            <p:cNvSpPr/>
            <p:nvPr/>
          </p:nvSpPr>
          <p:spPr>
            <a:xfrm>
              <a:off x="5957167" y="3754468"/>
              <a:ext cx="2617940" cy="90374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23 de diciembre de 2020</a:t>
              </a:r>
            </a:p>
            <a:p>
              <a:pPr algn="ctr"/>
              <a:r>
                <a:rPr lang="es-ES" sz="1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18:00 horas</a:t>
              </a:r>
            </a:p>
            <a:p>
              <a:pPr algn="ctr"/>
              <a:endParaRPr lang="es-ES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  <a:p>
              <a:pPr algn="ctr"/>
              <a:r>
                <a:rPr lang="es-MX" sz="1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FAs </a:t>
              </a:r>
              <a:r>
                <a:rPr lang="es-MX" sz="1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vigentes</a:t>
              </a:r>
            </a:p>
            <a:p>
              <a:pPr algn="ctr"/>
              <a:endParaRPr lang="es-ES" sz="1000" dirty="0" smtClean="0">
                <a:solidFill>
                  <a:schemeClr val="tx1"/>
                </a:solidFill>
                <a:latin typeface="Montserrat" panose="00000500000000000000" pitchFamily="2" charset="0"/>
              </a:endParaRPr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9109" y="1698387"/>
              <a:ext cx="1465414" cy="1280132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2586" y="1658830"/>
              <a:ext cx="977989" cy="1280132"/>
            </a:xfrm>
            <a:prstGeom prst="rect">
              <a:avLst/>
            </a:prstGeom>
          </p:spPr>
        </p:pic>
      </p:grpSp>
      <p:sp>
        <p:nvSpPr>
          <p:cNvPr id="19" name="CuadroTexto 18"/>
          <p:cNvSpPr txBox="1"/>
          <p:nvPr/>
        </p:nvSpPr>
        <p:spPr>
          <a:xfrm>
            <a:off x="1322612" y="6266730"/>
            <a:ext cx="3756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Montserrat" panose="00000500000000000000" pitchFamily="2" charset="0"/>
              </a:rPr>
              <a:t>noms.etiquetado@economia.gob.mx</a:t>
            </a:r>
            <a:endParaRPr lang="es-MX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65336" y="6013080"/>
            <a:ext cx="2630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b="1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0"/>
              </a:rPr>
              <a:t>MEDIO DE PRESENTACIÓN</a:t>
            </a:r>
            <a:endParaRPr lang="es-MX" sz="1400" b="1" dirty="0">
              <a:solidFill>
                <a:schemeClr val="accent1">
                  <a:lumMod val="75000"/>
                </a:schemeClr>
              </a:solidFill>
              <a:latin typeface="Montserrat Medium" panose="00000600000000000000" pitchFamily="2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41" y="5905609"/>
            <a:ext cx="716595" cy="691699"/>
          </a:xfrm>
          <a:prstGeom prst="rect">
            <a:avLst/>
          </a:prstGeom>
        </p:spPr>
      </p:pic>
      <p:sp>
        <p:nvSpPr>
          <p:cNvPr id="21" name="Rectángulo redondeado 20"/>
          <p:cNvSpPr/>
          <p:nvPr/>
        </p:nvSpPr>
        <p:spPr>
          <a:xfrm>
            <a:off x="2878200" y="4871526"/>
            <a:ext cx="2464571" cy="88710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23 de diciembre de 2020</a:t>
            </a:r>
          </a:p>
          <a:p>
            <a:pPr algn="ctr"/>
            <a:r>
              <a:rPr lang="es-ES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18:01 horas</a:t>
            </a:r>
          </a:p>
          <a:p>
            <a:pPr algn="ctr"/>
            <a:endParaRPr lang="es-ES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r>
              <a:rPr lang="es-MX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NUEVAS FAs</a:t>
            </a:r>
            <a:endParaRPr lang="es-MX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endParaRPr lang="es-ES" sz="1000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033" y="1783167"/>
            <a:ext cx="1162427" cy="110124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1785" y="4887089"/>
            <a:ext cx="6076950" cy="1743075"/>
          </a:xfrm>
          <a:prstGeom prst="rect">
            <a:avLst/>
          </a:prstGeom>
        </p:spPr>
      </p:pic>
      <p:sp>
        <p:nvSpPr>
          <p:cNvPr id="24" name="Flecha doblada 23"/>
          <p:cNvSpPr/>
          <p:nvPr/>
        </p:nvSpPr>
        <p:spPr>
          <a:xfrm rot="5400000">
            <a:off x="7868186" y="3953566"/>
            <a:ext cx="813816" cy="868680"/>
          </a:xfrm>
          <a:prstGeom prst="bentArrow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25" name="Imagen 24" descr="File:Draw alarm-clock.png - Wikimedia Common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20" y="4055893"/>
            <a:ext cx="634058" cy="665678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9904778" y="3825288"/>
            <a:ext cx="1903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 smtClean="0">
                <a:latin typeface="Montserrat" panose="00000500000000000000" pitchFamily="2" charset="0"/>
              </a:rPr>
              <a:t>El envío al SAT se realizará a las 11:00AM, excepto el 23/12/2020 que será a las 18:00 horas</a:t>
            </a:r>
            <a:endParaRPr lang="es-MX" sz="1200" b="1" dirty="0">
              <a:latin typeface="Montserrat" panose="00000500000000000000" pitchFamily="2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838200" y="176310"/>
            <a:ext cx="10515600" cy="1325563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NOMs de Información Comercial</a:t>
            </a:r>
            <a:br>
              <a:rPr lang="es-MX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</a:br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Etiquetado en Territorio Nacional</a:t>
            </a:r>
            <a:endParaRPr lang="es-MX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5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25938" y="1627858"/>
            <a:ext cx="7797594" cy="3990685"/>
            <a:chOff x="3093926" y="1658830"/>
            <a:chExt cx="8282834" cy="4065564"/>
          </a:xfrm>
        </p:grpSpPr>
        <p:sp>
          <p:nvSpPr>
            <p:cNvPr id="5" name="Rectángulo redondeado 4"/>
            <p:cNvSpPr/>
            <p:nvPr/>
          </p:nvSpPr>
          <p:spPr>
            <a:xfrm>
              <a:off x="10010382" y="3471793"/>
              <a:ext cx="225468" cy="719386"/>
            </a:xfrm>
            <a:prstGeom prst="roundRect">
              <a:avLst/>
            </a:prstGeom>
            <a:solidFill>
              <a:srgbClr val="BC945A"/>
            </a:solidFill>
            <a:ln>
              <a:solidFill>
                <a:srgbClr val="BC9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7091816" y="3413338"/>
              <a:ext cx="227059" cy="1741270"/>
            </a:xfrm>
            <a:prstGeom prst="roundRect">
              <a:avLst/>
            </a:prstGeom>
            <a:solidFill>
              <a:srgbClr val="BC945A"/>
            </a:solidFill>
            <a:ln>
              <a:solidFill>
                <a:srgbClr val="BC9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4258847" y="3582440"/>
              <a:ext cx="225468" cy="719386"/>
            </a:xfrm>
            <a:prstGeom prst="roundRect">
              <a:avLst/>
            </a:prstGeom>
            <a:solidFill>
              <a:srgbClr val="BC945A"/>
            </a:solidFill>
            <a:ln>
              <a:solidFill>
                <a:srgbClr val="BC9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3093926" y="3858012"/>
              <a:ext cx="2617940" cy="186638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5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NO es necesario solicitar a la OC extranjero la reimpresión del documento.</a:t>
              </a:r>
            </a:p>
            <a:p>
              <a:pPr algn="ctr"/>
              <a:endParaRPr lang="es-MX" sz="105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endParaRPr lang="es-MX" sz="1050" b="1" dirty="0" smtClean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s-MX" sz="1050" b="1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Podrás utilizarlo en los términos que fue emitido </a:t>
              </a:r>
              <a:r>
                <a:rPr lang="es-MX" sz="1050" b="1" u="sng" dirty="0" smtClean="0">
                  <a:solidFill>
                    <a:schemeClr val="tx1"/>
                  </a:solidFill>
                  <a:latin typeface="Montserrat" panose="00000500000000000000" pitchFamily="2" charset="0"/>
                </a:rPr>
                <a:t>siempre que haya sido transmitido a la SE en tiempo. </a:t>
              </a:r>
              <a:endParaRPr lang="es-MX" sz="1050" b="1" u="sng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8758820" y="3802669"/>
              <a:ext cx="2617940" cy="98853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A partir del 21 de diciembre de 2020 y semanas subsecuentes </a:t>
              </a:r>
              <a:endParaRPr lang="es-MX" sz="14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0" name="Rectángulo redondeado 9"/>
            <p:cNvSpPr/>
            <p:nvPr/>
          </p:nvSpPr>
          <p:spPr>
            <a:xfrm>
              <a:off x="3093926" y="3081398"/>
              <a:ext cx="2557397" cy="522295"/>
            </a:xfrm>
            <a:prstGeom prst="roundRect">
              <a:avLst/>
            </a:prstGeom>
            <a:solidFill>
              <a:srgbClr val="691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rgbClr val="DEC9A2"/>
                  </a:solidFill>
                  <a:latin typeface="Montserrat" panose="00000500000000000000" pitchFamily="2" charset="0"/>
                </a:rPr>
                <a:t>Autorizaciones vigentes</a:t>
              </a:r>
              <a:endParaRPr lang="es-MX" sz="1600" b="1" dirty="0">
                <a:solidFill>
                  <a:srgbClr val="DEC9A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1" name="Rectángulo redondeado 10"/>
            <p:cNvSpPr/>
            <p:nvPr/>
          </p:nvSpPr>
          <p:spPr>
            <a:xfrm>
              <a:off x="5941509" y="3081398"/>
              <a:ext cx="2557397" cy="522295"/>
            </a:xfrm>
            <a:prstGeom prst="roundRect">
              <a:avLst/>
            </a:prstGeom>
            <a:solidFill>
              <a:srgbClr val="691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rgbClr val="DEC9A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ÚLTIMO DÍA</a:t>
              </a:r>
            </a:p>
            <a:p>
              <a:pPr algn="ctr"/>
              <a:r>
                <a:rPr lang="es-MX" sz="1200" b="1" dirty="0" smtClean="0">
                  <a:solidFill>
                    <a:srgbClr val="DEC9A2"/>
                  </a:solidFill>
                  <a:latin typeface="Montserrat" panose="00000500000000000000" pitchFamily="2" charset="0"/>
                </a:rPr>
                <a:t>Recepción de Certificados</a:t>
              </a:r>
              <a:endParaRPr lang="es-MX" sz="1200" b="1" dirty="0">
                <a:solidFill>
                  <a:srgbClr val="DEC9A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8789092" y="3081398"/>
              <a:ext cx="2557397" cy="522295"/>
            </a:xfrm>
            <a:prstGeom prst="roundRect">
              <a:avLst/>
            </a:prstGeom>
            <a:solidFill>
              <a:srgbClr val="691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rgbClr val="DEC9A2"/>
                  </a:solidFill>
                  <a:latin typeface="Montserrat" panose="00000500000000000000" pitchFamily="2" charset="0"/>
                </a:rPr>
                <a:t>Transmisión al SAT</a:t>
              </a:r>
              <a:endParaRPr lang="es-MX" sz="1600" b="1" dirty="0">
                <a:solidFill>
                  <a:srgbClr val="DEC9A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3" name="Rectángulo redondeado 12"/>
            <p:cNvSpPr/>
            <p:nvPr/>
          </p:nvSpPr>
          <p:spPr>
            <a:xfrm>
              <a:off x="5957167" y="3754468"/>
              <a:ext cx="2617940" cy="90374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245C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23 de diciembre de 2020</a:t>
              </a:r>
            </a:p>
            <a:p>
              <a:pPr algn="ctr"/>
              <a:r>
                <a:rPr lang="es-ES" sz="1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18:00 horas</a:t>
              </a:r>
            </a:p>
            <a:p>
              <a:pPr algn="ctr"/>
              <a:endParaRPr lang="es-ES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  <a:p>
              <a:pPr algn="ctr"/>
              <a:r>
                <a:rPr lang="es-MX" sz="1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FAs </a:t>
              </a:r>
              <a:r>
                <a:rPr lang="es-MX" sz="1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vigentes</a:t>
              </a:r>
            </a:p>
            <a:p>
              <a:pPr algn="ctr"/>
              <a:endParaRPr lang="es-ES" sz="1000" dirty="0" smtClean="0">
                <a:solidFill>
                  <a:schemeClr val="tx1"/>
                </a:solidFill>
                <a:latin typeface="Montserrat" panose="00000500000000000000" pitchFamily="2" charset="0"/>
              </a:endParaRPr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9109" y="1698387"/>
              <a:ext cx="1465414" cy="1280132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2586" y="1658830"/>
              <a:ext cx="977989" cy="1280132"/>
            </a:xfrm>
            <a:prstGeom prst="rect">
              <a:avLst/>
            </a:prstGeom>
          </p:spPr>
        </p:pic>
      </p:grpSp>
      <p:sp>
        <p:nvSpPr>
          <p:cNvPr id="19" name="CuadroTexto 18"/>
          <p:cNvSpPr txBox="1"/>
          <p:nvPr/>
        </p:nvSpPr>
        <p:spPr>
          <a:xfrm>
            <a:off x="1043432" y="6266730"/>
            <a:ext cx="3756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Montserrat" panose="00000500000000000000" pitchFamily="2" charset="0"/>
              </a:rPr>
              <a:t>petroliferos@economia.gob.mx</a:t>
            </a:r>
            <a:endParaRPr lang="es-MX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65336" y="6013080"/>
            <a:ext cx="2630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b="1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0"/>
              </a:rPr>
              <a:t>MEDIO DE PRESENTACIÓN</a:t>
            </a:r>
            <a:endParaRPr lang="es-MX" sz="1400" b="1" dirty="0">
              <a:solidFill>
                <a:schemeClr val="accent1">
                  <a:lumMod val="75000"/>
                </a:schemeClr>
              </a:solidFill>
              <a:latin typeface="Montserrat Medium" panose="00000600000000000000" pitchFamily="2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41" y="5905609"/>
            <a:ext cx="716595" cy="691699"/>
          </a:xfrm>
          <a:prstGeom prst="rect">
            <a:avLst/>
          </a:prstGeom>
        </p:spPr>
      </p:pic>
      <p:sp>
        <p:nvSpPr>
          <p:cNvPr id="21" name="Rectángulo redondeado 20"/>
          <p:cNvSpPr/>
          <p:nvPr/>
        </p:nvSpPr>
        <p:spPr>
          <a:xfrm>
            <a:off x="2878200" y="4769553"/>
            <a:ext cx="2464571" cy="11360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45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r>
              <a:rPr lang="es-ES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23 de diciembre de 2020</a:t>
            </a:r>
          </a:p>
          <a:p>
            <a:pPr algn="ctr"/>
            <a:r>
              <a:rPr lang="es-ES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18:01 horas</a:t>
            </a:r>
          </a:p>
          <a:p>
            <a:pPr algn="ctr"/>
            <a:endParaRPr lang="es-ES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r>
              <a:rPr lang="es-MX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NUEVAS Fas</a:t>
            </a:r>
          </a:p>
          <a:p>
            <a:pPr algn="ctr"/>
            <a:r>
              <a:rPr lang="es-MX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NICO</a:t>
            </a:r>
          </a:p>
          <a:p>
            <a:pPr algn="ctr"/>
            <a:r>
              <a:rPr lang="es-MX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(nuevo lay </a:t>
            </a:r>
            <a:r>
              <a:rPr lang="es-MX" sz="1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out</a:t>
            </a:r>
            <a:r>
              <a:rPr lang="es-MX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)</a:t>
            </a:r>
            <a:endParaRPr lang="es-MX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endParaRPr lang="es-ES" sz="1000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033" y="1783167"/>
            <a:ext cx="1162427" cy="110124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1785" y="4887089"/>
            <a:ext cx="6076950" cy="1743075"/>
          </a:xfrm>
          <a:prstGeom prst="rect">
            <a:avLst/>
          </a:prstGeom>
        </p:spPr>
      </p:pic>
      <p:sp>
        <p:nvSpPr>
          <p:cNvPr id="24" name="Flecha doblada 23"/>
          <p:cNvSpPr/>
          <p:nvPr/>
        </p:nvSpPr>
        <p:spPr>
          <a:xfrm rot="5400000">
            <a:off x="7868186" y="3953566"/>
            <a:ext cx="813816" cy="868680"/>
          </a:xfrm>
          <a:prstGeom prst="bentArrow">
            <a:avLst/>
          </a:prstGeom>
          <a:solidFill>
            <a:srgbClr val="BC945A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25" name="Imagen 24" descr="File:Draw alarm-clock.png - Wikimedia Common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20" y="4055893"/>
            <a:ext cx="634058" cy="665678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9904778" y="3825288"/>
            <a:ext cx="1903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 smtClean="0">
                <a:latin typeface="Montserrat" panose="00000500000000000000" pitchFamily="2" charset="0"/>
              </a:rPr>
              <a:t>El envío al SAT se realizará a las 11:00AM, excepto el 23/12/2020 que será a las 18:00 horas</a:t>
            </a:r>
            <a:endParaRPr lang="es-MX" sz="1200" b="1" dirty="0">
              <a:latin typeface="Montserrat" panose="00000500000000000000" pitchFamily="2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838200" y="176310"/>
            <a:ext cx="10515600" cy="1325563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NOM-016-CRE-2016</a:t>
            </a:r>
            <a:br>
              <a:rPr lang="es-MX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</a:br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Petrolíferos</a:t>
            </a:r>
            <a:endParaRPr lang="es-MX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5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0888" y="3270986"/>
            <a:ext cx="707719" cy="718607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221" y="2744079"/>
            <a:ext cx="704850" cy="676275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008" y="3166022"/>
            <a:ext cx="1579262" cy="561975"/>
          </a:xfrm>
          <a:prstGeom prst="rect">
            <a:avLst/>
          </a:prstGeom>
        </p:spPr>
      </p:pic>
      <p:cxnSp>
        <p:nvCxnSpPr>
          <p:cNvPr id="30" name="Conector recto 29"/>
          <p:cNvCxnSpPr/>
          <p:nvPr/>
        </p:nvCxnSpPr>
        <p:spPr>
          <a:xfrm flipV="1">
            <a:off x="7393488" y="5378469"/>
            <a:ext cx="0" cy="301992"/>
          </a:xfrm>
          <a:prstGeom prst="line">
            <a:avLst/>
          </a:prstGeom>
          <a:ln w="3175">
            <a:solidFill>
              <a:srgbClr val="245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V="1">
            <a:off x="4494756" y="5377297"/>
            <a:ext cx="0" cy="301992"/>
          </a:xfrm>
          <a:prstGeom prst="line">
            <a:avLst/>
          </a:prstGeom>
          <a:ln w="3175">
            <a:solidFill>
              <a:srgbClr val="245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37472" y="231914"/>
            <a:ext cx="8092335" cy="1325563"/>
          </a:xfrm>
        </p:spPr>
        <p:txBody>
          <a:bodyPr>
            <a:normAutofit/>
          </a:bodyPr>
          <a:lstStyle/>
          <a:p>
            <a:pPr algn="just"/>
            <a:r>
              <a:rPr lang="es-MX" sz="2900" u="sng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s-MX" sz="2900" dirty="0" smtClean="0">
                <a:solidFill>
                  <a:srgbClr val="4D4D4D"/>
                </a:solidFill>
              </a:rPr>
              <a:t> NECESITAS REALIZAR NINGUNA ACTIVIDAD NUEVA SI TE ENCUENTRAS EN ESTOS SUPUESTOS:  </a:t>
            </a:r>
            <a:endParaRPr lang="es-MX" sz="2900" dirty="0">
              <a:solidFill>
                <a:srgbClr val="4D4D4D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1368468" y="2606126"/>
            <a:ext cx="1691014" cy="1578280"/>
          </a:xfrm>
          <a:prstGeom prst="ellipse">
            <a:avLst/>
          </a:prstGeom>
          <a:solidFill>
            <a:schemeClr val="bg1"/>
          </a:solidFill>
          <a:ln w="57150">
            <a:solidFill>
              <a:srgbClr val="A42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/>
          <p:cNvSpPr/>
          <p:nvPr/>
        </p:nvSpPr>
        <p:spPr>
          <a:xfrm>
            <a:off x="5092352" y="2595457"/>
            <a:ext cx="1691014" cy="1578280"/>
          </a:xfrm>
          <a:prstGeom prst="ellipse">
            <a:avLst/>
          </a:prstGeom>
          <a:noFill/>
          <a:ln w="57150">
            <a:solidFill>
              <a:srgbClr val="A42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/>
          <p:cNvSpPr/>
          <p:nvPr/>
        </p:nvSpPr>
        <p:spPr>
          <a:xfrm>
            <a:off x="9288560" y="2557759"/>
            <a:ext cx="1691014" cy="1578280"/>
          </a:xfrm>
          <a:prstGeom prst="ellipse">
            <a:avLst/>
          </a:prstGeom>
          <a:noFill/>
          <a:ln w="57150">
            <a:solidFill>
              <a:srgbClr val="A42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2" name="Conector recto 11"/>
          <p:cNvCxnSpPr>
            <a:stCxn id="5" idx="0"/>
          </p:cNvCxnSpPr>
          <p:nvPr/>
        </p:nvCxnSpPr>
        <p:spPr>
          <a:xfrm flipV="1">
            <a:off x="2213975" y="2091846"/>
            <a:ext cx="5220" cy="514280"/>
          </a:xfrm>
          <a:prstGeom prst="line">
            <a:avLst/>
          </a:prstGeom>
          <a:ln w="76200">
            <a:solidFill>
              <a:srgbClr val="245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10164872" y="2063675"/>
            <a:ext cx="1" cy="466517"/>
          </a:xfrm>
          <a:prstGeom prst="line">
            <a:avLst/>
          </a:prstGeom>
          <a:ln w="76200">
            <a:solidFill>
              <a:srgbClr val="245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5957170" y="1390389"/>
            <a:ext cx="0" cy="1195171"/>
          </a:xfrm>
          <a:prstGeom prst="line">
            <a:avLst/>
          </a:prstGeom>
          <a:ln w="76200">
            <a:solidFill>
              <a:srgbClr val="245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>
            <a:off x="2219195" y="2091846"/>
            <a:ext cx="7945678" cy="0"/>
          </a:xfrm>
          <a:prstGeom prst="line">
            <a:avLst/>
          </a:prstGeom>
          <a:ln w="76200">
            <a:solidFill>
              <a:srgbClr val="245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8229854" y="4348329"/>
            <a:ext cx="3972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Recepción de solicitudes </a:t>
            </a:r>
          </a:p>
          <a:p>
            <a:pPr algn="ctr"/>
            <a:r>
              <a:rPr lang="es-ES" dirty="0" smtClean="0">
                <a:latin typeface="Montserrat" panose="00000500000000000000" pitchFamily="2" charset="0"/>
              </a:rPr>
              <a:t>para otras dependencias</a:t>
            </a:r>
          </a:p>
          <a:p>
            <a:pPr algn="ctr"/>
            <a:r>
              <a:rPr lang="es-ES" dirty="0" smtClean="0">
                <a:latin typeface="Montserrat" panose="00000500000000000000" pitchFamily="2" charset="0"/>
              </a:rPr>
              <a:t>a partir del 28 de diciembre.</a:t>
            </a:r>
            <a:endParaRPr lang="es-MX" dirty="0">
              <a:latin typeface="Montserrat" panose="00000500000000000000" pitchFamily="2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88515" y="4322734"/>
            <a:ext cx="30960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Montserrat" panose="00000500000000000000" pitchFamily="2" charset="0"/>
              </a:rPr>
              <a:t>Autorizaciones que </a:t>
            </a:r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NO</a:t>
            </a:r>
            <a:r>
              <a:rPr lang="es-ES" dirty="0" smtClean="0">
                <a:latin typeface="Montserrat" panose="00000500000000000000" pitchFamily="2" charset="0"/>
              </a:rPr>
              <a:t>  </a:t>
            </a:r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se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validan </a:t>
            </a:r>
            <a:r>
              <a:rPr lang="es-ES" dirty="0" smtClean="0">
                <a:latin typeface="Montserrat" panose="00000500000000000000" pitchFamily="2" charset="0"/>
              </a:rPr>
              <a:t>electrónicamente </a:t>
            </a:r>
            <a:r>
              <a:rPr lang="es-ES" dirty="0">
                <a:latin typeface="Montserrat" panose="00000500000000000000" pitchFamily="2" charset="0"/>
              </a:rPr>
              <a:t>en la </a:t>
            </a:r>
            <a:r>
              <a:rPr lang="es-ES" dirty="0" smtClean="0">
                <a:latin typeface="Montserrat" panose="00000500000000000000" pitchFamily="2" charset="0"/>
              </a:rPr>
              <a:t>aduana.</a:t>
            </a:r>
            <a:endParaRPr lang="es-MX" dirty="0">
              <a:latin typeface="Montserrat" panose="00000500000000000000" pitchFamily="2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158514" y="4376723"/>
            <a:ext cx="3735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Autorizaciones vigentes</a:t>
            </a:r>
            <a:r>
              <a:rPr lang="es-ES" dirty="0" smtClean="0">
                <a:latin typeface="Montserrat" panose="00000500000000000000" pitchFamily="2" charset="0"/>
              </a:rPr>
              <a:t> emitidas por la SE antes del 28 de diciembre.</a:t>
            </a:r>
            <a:endParaRPr lang="es-MX" dirty="0">
              <a:latin typeface="Montserrat" panose="00000500000000000000" pitchFamily="2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4158514" y="5548658"/>
            <a:ext cx="1453020" cy="26126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rgbClr val="4D4D4D"/>
                </a:solidFill>
                <a:latin typeface="Montserrat" panose="00000500000000000000" pitchFamily="2" charset="0"/>
              </a:rPr>
              <a:t>PROGRAMAS</a:t>
            </a:r>
            <a:endParaRPr lang="es-MX" sz="1200" b="1" dirty="0">
              <a:solidFill>
                <a:srgbClr val="4D4D4D"/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6565599" y="5548658"/>
            <a:ext cx="1453020" cy="26126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 smtClean="0">
                <a:solidFill>
                  <a:srgbClr val="4D4D4D"/>
                </a:solidFill>
                <a:latin typeface="Montserrat" panose="00000500000000000000" pitchFamily="2" charset="0"/>
              </a:rPr>
              <a:t>INSTRUMENTOS</a:t>
            </a:r>
            <a:endParaRPr lang="es-MX" sz="1050" b="1" dirty="0">
              <a:solidFill>
                <a:srgbClr val="4D4D4D"/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6088160" y="5847725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(Permisos, avisos, certificados, cupos, etc…)</a:t>
            </a:r>
            <a:endParaRPr lang="es-MX" sz="1000" b="1" dirty="0">
              <a:solidFill>
                <a:srgbClr val="245C4F"/>
              </a:solidFill>
              <a:latin typeface="Montserrat" panose="00000500000000000000" pitchFamily="2" charset="0"/>
            </a:endParaRPr>
          </a:p>
        </p:txBody>
      </p:sp>
      <p:cxnSp>
        <p:nvCxnSpPr>
          <p:cNvPr id="26" name="Conector recto 25"/>
          <p:cNvCxnSpPr/>
          <p:nvPr/>
        </p:nvCxnSpPr>
        <p:spPr>
          <a:xfrm flipH="1">
            <a:off x="4494756" y="5377297"/>
            <a:ext cx="2886206" cy="0"/>
          </a:xfrm>
          <a:prstGeom prst="line">
            <a:avLst/>
          </a:prstGeom>
          <a:ln w="3175">
            <a:solidFill>
              <a:srgbClr val="245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V="1">
            <a:off x="5880970" y="5246666"/>
            <a:ext cx="0" cy="130631"/>
          </a:xfrm>
          <a:prstGeom prst="line">
            <a:avLst/>
          </a:prstGeom>
          <a:ln w="3175">
            <a:solidFill>
              <a:srgbClr val="245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errar llave 36"/>
          <p:cNvSpPr/>
          <p:nvPr/>
        </p:nvSpPr>
        <p:spPr>
          <a:xfrm rot="5400000">
            <a:off x="8914404" y="4697421"/>
            <a:ext cx="233697" cy="3006271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CuadroTexto 37"/>
          <p:cNvSpPr txBox="1"/>
          <p:nvPr/>
        </p:nvSpPr>
        <p:spPr>
          <a:xfrm>
            <a:off x="6777072" y="6412609"/>
            <a:ext cx="4796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Se deberá declarar las fracciones conforme a la Nueva LIGIE (conforme a la tabla de correlación)</a:t>
            </a:r>
            <a:endParaRPr lang="es-MX" sz="1100" b="1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8534793" y="101347"/>
            <a:ext cx="27750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 smtClean="0">
                <a:solidFill>
                  <a:srgbClr val="FF0000"/>
                </a:solidFill>
                <a:latin typeface="Montserrat" panose="00000500000000000000" pitchFamily="2" charset="0"/>
              </a:rPr>
              <a:t>99.99%</a:t>
            </a:r>
          </a:p>
          <a:p>
            <a:pPr algn="r"/>
            <a:r>
              <a:rPr lang="es-MX" sz="4000" b="1" dirty="0" smtClean="0">
                <a:solidFill>
                  <a:srgbClr val="FF0000"/>
                </a:solidFill>
                <a:latin typeface="Montserrat" panose="00000500000000000000" pitchFamily="2" charset="0"/>
              </a:rPr>
              <a:t>Trámites</a:t>
            </a:r>
          </a:p>
          <a:p>
            <a:pPr algn="r"/>
            <a:r>
              <a:rPr lang="es-MX" sz="3200" b="1" dirty="0" smtClean="0">
                <a:solidFill>
                  <a:srgbClr val="FF0000"/>
                </a:solidFill>
                <a:latin typeface="Montserrat" panose="00000500000000000000" pitchFamily="2" charset="0"/>
              </a:rPr>
              <a:t>Sin cambios</a:t>
            </a:r>
            <a:endParaRPr lang="es-MX" sz="3200" b="1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3242132" y="587701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IMMEX, PROSEC, RECIF</a:t>
            </a:r>
            <a:endParaRPr lang="es-MX" sz="1000" b="1" dirty="0">
              <a:solidFill>
                <a:srgbClr val="245C4F"/>
              </a:solidFill>
              <a:latin typeface="Montserrat" panose="00000500000000000000" pitchFamily="2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2495132" y="6128269"/>
            <a:ext cx="4796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Declarar fracciones NUEVA LIGIE</a:t>
            </a:r>
          </a:p>
          <a:p>
            <a:pPr algn="ctr"/>
            <a:r>
              <a:rPr lang="es-MX" sz="1100" b="1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Todas las autorizadas</a:t>
            </a:r>
          </a:p>
        </p:txBody>
      </p:sp>
      <p:pic>
        <p:nvPicPr>
          <p:cNvPr id="52" name="Imagen 51" descr="Documento Icono Símbolo De · Gráficos vectoriales gratis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35" y="2871226"/>
            <a:ext cx="1048080" cy="1048080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612254" y="5581774"/>
            <a:ext cx="29915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latin typeface="Montserrat" panose="00000500000000000000" pitchFamily="2" charset="0"/>
              </a:rPr>
              <a:t>En papel -          - </a:t>
            </a:r>
            <a:r>
              <a:rPr lang="es-ES" sz="1600" dirty="0" err="1" smtClean="0">
                <a:latin typeface="Montserrat" panose="00000500000000000000" pitchFamily="2" charset="0"/>
              </a:rPr>
              <a:t>document</a:t>
            </a:r>
            <a:endParaRPr lang="es-MX" sz="1600" dirty="0">
              <a:latin typeface="Montserrat" panose="00000500000000000000" pitchFamily="2" charset="0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9191" y="5581774"/>
            <a:ext cx="529319" cy="3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36"/>
          <p:cNvSpPr/>
          <p:nvPr/>
        </p:nvSpPr>
        <p:spPr>
          <a:xfrm>
            <a:off x="607812" y="741678"/>
            <a:ext cx="550488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>
                <a:latin typeface="Montserrat" panose="00000500000000000000" pitchFamily="2" charset="0"/>
              </a:rPr>
              <a:t>Las empresas </a:t>
            </a:r>
            <a:r>
              <a:rPr lang="es-ES" sz="3200" b="1" u="sng" dirty="0" smtClean="0">
                <a:solidFill>
                  <a:srgbClr val="BC9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NO</a:t>
            </a:r>
            <a:r>
              <a:rPr lang="es-ES" sz="2800" dirty="0" smtClean="0">
                <a:latin typeface="Montserrat" panose="00000500000000000000" pitchFamily="2" charset="0"/>
              </a:rPr>
              <a:t> deberán realizar ninguna actividad adicional.</a:t>
            </a:r>
          </a:p>
          <a:p>
            <a:endParaRPr lang="es-ES" sz="24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s-ES" sz="2400" b="1" dirty="0">
                <a:latin typeface="Montserrat" panose="00000500000000000000" pitchFamily="2" charset="0"/>
              </a:rPr>
              <a:t>IMMEX </a:t>
            </a:r>
            <a:r>
              <a:rPr lang="es-ES" sz="2300" b="1" dirty="0">
                <a:latin typeface="Montserrat" panose="00000500000000000000" pitchFamily="2" charset="0"/>
              </a:rPr>
              <a:t>Autorización General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s-ES" sz="2400" b="1" dirty="0">
                <a:latin typeface="Montserrat" panose="00000500000000000000" pitchFamily="2" charset="0"/>
              </a:rPr>
              <a:t>RECIF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s-ES" sz="2400" b="1" dirty="0" smtClean="0">
                <a:latin typeface="Montserrat" panose="00000500000000000000" pitchFamily="2" charset="0"/>
              </a:rPr>
              <a:t>PROSEC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s-ES" sz="2400" dirty="0" smtClean="0">
                <a:latin typeface="Montserrat" panose="00000500000000000000" pitchFamily="2" charset="0"/>
              </a:rPr>
              <a:t>Permisos y Avisos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s-ES" sz="2400" dirty="0" smtClean="0">
                <a:latin typeface="Montserrat" panose="00000500000000000000" pitchFamily="2" charset="0"/>
              </a:rPr>
              <a:t>IMMEX Sensibles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s-ES" sz="2400" dirty="0" smtClean="0">
                <a:latin typeface="Montserrat" panose="00000500000000000000" pitchFamily="2" charset="0"/>
              </a:rPr>
              <a:t>Cupos</a:t>
            </a:r>
            <a:endParaRPr lang="es-ES" sz="2400" dirty="0">
              <a:latin typeface="Montserrat" panose="00000500000000000000" pitchFamily="2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s-ES" sz="2400" dirty="0" smtClean="0">
                <a:latin typeface="Montserrat" panose="00000500000000000000" pitchFamily="2" charset="0"/>
              </a:rPr>
              <a:t>Normas Oficiales Mexicanas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s-ES" sz="1400" dirty="0" smtClean="0">
                <a:latin typeface="Montserrat" panose="00000500000000000000" pitchFamily="2" charset="0"/>
              </a:rPr>
              <a:t>Noms de Seguridad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s-ES" sz="1400" dirty="0" smtClean="0">
                <a:latin typeface="Montserrat" panose="00000500000000000000" pitchFamily="2" charset="0"/>
              </a:rPr>
              <a:t>Noms de Etiquetado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s-ES" sz="1400" dirty="0" smtClean="0">
                <a:latin typeface="Montserrat" panose="00000500000000000000" pitchFamily="2" charset="0"/>
              </a:rPr>
              <a:t>Gasolinas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s-ES" sz="1400" dirty="0" smtClean="0">
                <a:latin typeface="Montserrat" panose="00000500000000000000" pitchFamily="2" charset="0"/>
              </a:rPr>
              <a:t>Certificados de Equivalencia, Homologación, NOM-208.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s-ES" sz="1400" dirty="0" smtClean="0">
                <a:latin typeface="Montserrat" panose="00000500000000000000" pitchFamily="2" charset="0"/>
              </a:rPr>
              <a:t>Resoluciones 5TER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9" name="Rectángulo 38"/>
          <p:cNvSpPr/>
          <p:nvPr/>
        </p:nvSpPr>
        <p:spPr>
          <a:xfrm>
            <a:off x="7163075" y="781897"/>
            <a:ext cx="377214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latin typeface="Montserrat" panose="00000500000000000000" pitchFamily="2" charset="0"/>
              </a:rPr>
              <a:t>Las empresas </a:t>
            </a:r>
            <a:r>
              <a:rPr lang="es-ES" sz="3200" b="1" u="sng" dirty="0">
                <a:solidFill>
                  <a:srgbClr val="BC9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SI </a:t>
            </a:r>
            <a:r>
              <a:rPr lang="es-ES" sz="2800" dirty="0">
                <a:latin typeface="Montserrat" panose="00000500000000000000" pitchFamily="2" charset="0"/>
              </a:rPr>
              <a:t>deberán actualizar: </a:t>
            </a:r>
          </a:p>
          <a:p>
            <a:pPr algn="just"/>
            <a:endParaRPr lang="es-ES" sz="2800" dirty="0" smtClean="0">
              <a:latin typeface="Montserrat" panose="00000500000000000000" pitchFamily="2" charset="0"/>
            </a:endParaRPr>
          </a:p>
          <a:p>
            <a:pPr algn="just"/>
            <a:endParaRPr lang="es-ES" sz="3600" dirty="0">
              <a:latin typeface="Montserrat" panose="00000500000000000000" pitchFamily="2" charset="0"/>
            </a:endParaRPr>
          </a:p>
          <a:p>
            <a:pPr algn="ctr"/>
            <a:r>
              <a:rPr lang="es-ES" sz="2800" b="1" dirty="0">
                <a:latin typeface="Montserrat" panose="00000500000000000000" pitchFamily="2" charset="0"/>
              </a:rPr>
              <a:t>Registros de cuestionarios para Certificados de Origen</a:t>
            </a:r>
          </a:p>
          <a:p>
            <a:endParaRPr lang="es-ES" sz="2400" dirty="0" smtClean="0"/>
          </a:p>
          <a:p>
            <a:endParaRPr lang="es-ES" sz="2400" dirty="0"/>
          </a:p>
        </p:txBody>
      </p:sp>
      <p:cxnSp>
        <p:nvCxnSpPr>
          <p:cNvPr id="4" name="Conector recto 3"/>
          <p:cNvCxnSpPr/>
          <p:nvPr/>
        </p:nvCxnSpPr>
        <p:spPr>
          <a:xfrm>
            <a:off x="6713951" y="741678"/>
            <a:ext cx="0" cy="5060515"/>
          </a:xfrm>
          <a:prstGeom prst="line">
            <a:avLst/>
          </a:prstGeom>
          <a:ln w="57150">
            <a:solidFill>
              <a:srgbClr val="BC945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1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ítulo 1"/>
          <p:cNvSpPr>
            <a:spLocks noGrp="1"/>
          </p:cNvSpPr>
          <p:nvPr>
            <p:ph type="title"/>
          </p:nvPr>
        </p:nvSpPr>
        <p:spPr>
          <a:xfrm>
            <a:off x="1909450" y="13383"/>
            <a:ext cx="9521918" cy="1325563"/>
          </a:xfrm>
        </p:spPr>
        <p:txBody>
          <a:bodyPr/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Trámites por VUCEM</a:t>
            </a:r>
            <a:b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Diciembre 2020</a:t>
            </a:r>
            <a:endParaRPr lang="es-MX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682460" y="2831554"/>
            <a:ext cx="10978124" cy="2302696"/>
            <a:chOff x="770021" y="1672067"/>
            <a:chExt cx="10978124" cy="2302696"/>
          </a:xfrm>
        </p:grpSpPr>
        <p:cxnSp>
          <p:nvCxnSpPr>
            <p:cNvPr id="20" name="Conector recto 19"/>
            <p:cNvCxnSpPr/>
            <p:nvPr/>
          </p:nvCxnSpPr>
          <p:spPr>
            <a:xfrm>
              <a:off x="770021" y="3388093"/>
              <a:ext cx="10978124" cy="0"/>
            </a:xfrm>
            <a:prstGeom prst="line">
              <a:avLst/>
            </a:prstGeom>
            <a:ln w="241300">
              <a:solidFill>
                <a:srgbClr val="691B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 flipV="1">
              <a:off x="5114878" y="2750763"/>
              <a:ext cx="0" cy="1224000"/>
            </a:xfrm>
            <a:prstGeom prst="line">
              <a:avLst/>
            </a:prstGeom>
            <a:ln w="76200">
              <a:solidFill>
                <a:srgbClr val="691B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uadroTexto 30"/>
            <p:cNvSpPr txBox="1"/>
            <p:nvPr/>
          </p:nvSpPr>
          <p:spPr>
            <a:xfrm>
              <a:off x="4056883" y="1672067"/>
              <a:ext cx="23485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691B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INICIO </a:t>
              </a:r>
            </a:p>
            <a:p>
              <a:pPr algn="ctr"/>
              <a:r>
                <a:rPr lang="es-MX" b="1" dirty="0" smtClean="0">
                  <a:solidFill>
                    <a:srgbClr val="691B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rPr>
                <a:t>Periodo Vacacional </a:t>
              </a:r>
              <a:endParaRPr lang="es-MX" b="1" dirty="0">
                <a:solidFill>
                  <a:srgbClr val="691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</p:grpSp>
      <p:sp>
        <p:nvSpPr>
          <p:cNvPr id="38" name="Rectángulo 37"/>
          <p:cNvSpPr/>
          <p:nvPr/>
        </p:nvSpPr>
        <p:spPr>
          <a:xfrm>
            <a:off x="5027317" y="1246289"/>
            <a:ext cx="6705878" cy="575498"/>
          </a:xfrm>
          <a:prstGeom prst="rect">
            <a:avLst/>
          </a:prstGeom>
          <a:solidFill>
            <a:srgbClr val="DEC9A2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rgbClr val="691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PERIODO VACACIONAL</a:t>
            </a:r>
          </a:p>
          <a:p>
            <a:pPr algn="ctr"/>
            <a:r>
              <a:rPr lang="es-MX" sz="1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Suspensión de Plazos de Respuesta</a:t>
            </a:r>
            <a:endParaRPr lang="es-MX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72" name="Rectángulo 71"/>
          <p:cNvSpPr/>
          <p:nvPr/>
        </p:nvSpPr>
        <p:spPr>
          <a:xfrm>
            <a:off x="6014223" y="3251780"/>
            <a:ext cx="2277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BC9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Permisos, Avisos IMMEX y PROSEC</a:t>
            </a:r>
          </a:p>
        </p:txBody>
      </p:sp>
      <p:sp>
        <p:nvSpPr>
          <p:cNvPr id="74" name="Rectángulo 73"/>
          <p:cNvSpPr/>
          <p:nvPr/>
        </p:nvSpPr>
        <p:spPr>
          <a:xfrm>
            <a:off x="7945650" y="3252659"/>
            <a:ext cx="30480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BC9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Certificado</a:t>
            </a:r>
            <a:r>
              <a:rPr lang="es-MX" sz="1600" b="1" dirty="0" smtClean="0">
                <a:latin typeface="Montserrat" panose="00000500000000000000" pitchFamily="2" charset="0"/>
              </a:rPr>
              <a:t> </a:t>
            </a:r>
            <a:r>
              <a:rPr lang="es-MX" sz="1400" b="1" dirty="0">
                <a:solidFill>
                  <a:srgbClr val="BC9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de </a:t>
            </a:r>
            <a:r>
              <a:rPr lang="es-MX" sz="1400" b="1" dirty="0" smtClean="0">
                <a:solidFill>
                  <a:srgbClr val="BC9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Origen, Cupos, R8 temporal, vehículos para desmantelar</a:t>
            </a:r>
            <a:endParaRPr lang="es-MX" sz="1400" b="1" dirty="0">
              <a:solidFill>
                <a:srgbClr val="BC94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cxnSp>
        <p:nvCxnSpPr>
          <p:cNvPr id="76" name="Conector recto 75"/>
          <p:cNvCxnSpPr/>
          <p:nvPr/>
        </p:nvCxnSpPr>
        <p:spPr>
          <a:xfrm flipV="1">
            <a:off x="7320423" y="4044316"/>
            <a:ext cx="1" cy="98019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>
          <a:xfrm flipV="1">
            <a:off x="9323597" y="4002488"/>
            <a:ext cx="1" cy="98019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ángulo 92"/>
          <p:cNvSpPr/>
          <p:nvPr/>
        </p:nvSpPr>
        <p:spPr>
          <a:xfrm rot="16200000">
            <a:off x="1845451" y="2714553"/>
            <a:ext cx="42513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CIERRE VUCEM</a:t>
            </a:r>
            <a:endParaRPr lang="es-MX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cxnSp>
        <p:nvCxnSpPr>
          <p:cNvPr id="95" name="Conector recto 94"/>
          <p:cNvCxnSpPr/>
          <p:nvPr/>
        </p:nvCxnSpPr>
        <p:spPr>
          <a:xfrm flipV="1">
            <a:off x="3971105" y="4118582"/>
            <a:ext cx="1" cy="98019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o 50"/>
          <p:cNvGrpSpPr/>
          <p:nvPr/>
        </p:nvGrpSpPr>
        <p:grpSpPr>
          <a:xfrm>
            <a:off x="2299593" y="5044419"/>
            <a:ext cx="7798274" cy="572136"/>
            <a:chOff x="1672889" y="5282482"/>
            <a:chExt cx="7798274" cy="572136"/>
          </a:xfrm>
        </p:grpSpPr>
        <p:sp>
          <p:nvSpPr>
            <p:cNvPr id="87" name="Rectángulo 86"/>
            <p:cNvSpPr/>
            <p:nvPr/>
          </p:nvSpPr>
          <p:spPr>
            <a:xfrm>
              <a:off x="3660013" y="5288669"/>
              <a:ext cx="154854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3000" b="1" dirty="0" smtClean="0">
                  <a:latin typeface="Montserrat" panose="00000500000000000000" pitchFamily="2" charset="0"/>
                </a:rPr>
                <a:t>21</a:t>
              </a:r>
              <a:endParaRPr lang="es-MX" sz="3000" b="1" dirty="0">
                <a:latin typeface="Montserrat" panose="00000500000000000000" pitchFamily="2" charset="0"/>
              </a:endParaRPr>
            </a:p>
          </p:txBody>
        </p:sp>
        <p:sp>
          <p:nvSpPr>
            <p:cNvPr id="88" name="Rectángulo 87"/>
            <p:cNvSpPr/>
            <p:nvPr/>
          </p:nvSpPr>
          <p:spPr>
            <a:xfrm>
              <a:off x="5867688" y="5294725"/>
              <a:ext cx="154854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3000" b="1" dirty="0" smtClean="0">
                  <a:latin typeface="Montserrat" panose="00000500000000000000" pitchFamily="2" charset="0"/>
                </a:rPr>
                <a:t>24</a:t>
              </a:r>
              <a:endParaRPr lang="es-MX" sz="3000" b="1" dirty="0">
                <a:latin typeface="Montserrat" panose="00000500000000000000" pitchFamily="2" charset="0"/>
              </a:endParaRPr>
            </a:p>
          </p:txBody>
        </p:sp>
        <p:sp>
          <p:nvSpPr>
            <p:cNvPr id="89" name="Rectángulo 88"/>
            <p:cNvSpPr/>
            <p:nvPr/>
          </p:nvSpPr>
          <p:spPr>
            <a:xfrm>
              <a:off x="7922623" y="5297685"/>
              <a:ext cx="154854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3000" b="1" dirty="0" smtClean="0">
                  <a:latin typeface="Montserrat" panose="00000500000000000000" pitchFamily="2" charset="0"/>
                </a:rPr>
                <a:t>28</a:t>
              </a:r>
              <a:endParaRPr lang="es-MX" sz="3000" b="1" dirty="0">
                <a:latin typeface="Montserrat" panose="00000500000000000000" pitchFamily="2" charset="0"/>
              </a:endParaRPr>
            </a:p>
          </p:txBody>
        </p:sp>
        <p:sp>
          <p:nvSpPr>
            <p:cNvPr id="92" name="Rectángulo 91"/>
            <p:cNvSpPr/>
            <p:nvPr/>
          </p:nvSpPr>
          <p:spPr>
            <a:xfrm>
              <a:off x="2568348" y="5282482"/>
              <a:ext cx="154854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3000" b="1" dirty="0" smtClean="0">
                  <a:latin typeface="Montserrat" panose="00000500000000000000" pitchFamily="2" charset="0"/>
                </a:rPr>
                <a:t>17 </a:t>
              </a:r>
              <a:endParaRPr lang="es-MX" sz="3000" b="1" dirty="0">
                <a:latin typeface="Montserrat" panose="00000500000000000000" pitchFamily="2" charset="0"/>
              </a:endParaRPr>
            </a:p>
          </p:txBody>
        </p:sp>
        <p:sp>
          <p:nvSpPr>
            <p:cNvPr id="98" name="Rectángulo 97"/>
            <p:cNvSpPr/>
            <p:nvPr/>
          </p:nvSpPr>
          <p:spPr>
            <a:xfrm>
              <a:off x="1672889" y="5300620"/>
              <a:ext cx="154854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3000" b="1" dirty="0" smtClean="0">
                  <a:latin typeface="Montserrat" panose="00000500000000000000" pitchFamily="2" charset="0"/>
                </a:rPr>
                <a:t>16</a:t>
              </a:r>
              <a:endParaRPr lang="es-MX" sz="3000" b="1" dirty="0">
                <a:latin typeface="Montserrat" panose="00000500000000000000" pitchFamily="2" charset="0"/>
              </a:endParaRPr>
            </a:p>
          </p:txBody>
        </p:sp>
      </p:grpSp>
      <p:cxnSp>
        <p:nvCxnSpPr>
          <p:cNvPr id="100" name="Conector recto 99"/>
          <p:cNvCxnSpPr/>
          <p:nvPr/>
        </p:nvCxnSpPr>
        <p:spPr>
          <a:xfrm flipV="1">
            <a:off x="682459" y="4050485"/>
            <a:ext cx="1" cy="98019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ángulo 53"/>
          <p:cNvSpPr/>
          <p:nvPr/>
        </p:nvSpPr>
        <p:spPr>
          <a:xfrm>
            <a:off x="5352989" y="1809108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 smtClean="0">
                <a:latin typeface="Montserrat" panose="00000500000000000000" pitchFamily="2" charset="0"/>
              </a:rPr>
              <a:t>INICIO</a:t>
            </a:r>
            <a:endParaRPr lang="es-MX" b="1" dirty="0">
              <a:latin typeface="Montserrat" panose="00000500000000000000" pitchFamily="2" charset="0"/>
            </a:endParaRPr>
          </a:p>
          <a:p>
            <a:pPr algn="ctr"/>
            <a:r>
              <a:rPr lang="es-MX" sz="1400" b="1" dirty="0">
                <a:latin typeface="Montserrat" panose="00000500000000000000" pitchFamily="2" charset="0"/>
              </a:rPr>
              <a:t>Recepción de </a:t>
            </a:r>
            <a:r>
              <a:rPr lang="es-MX" sz="1400" b="1" dirty="0" smtClean="0">
                <a:latin typeface="Montserrat" panose="00000500000000000000" pitchFamily="2" charset="0"/>
              </a:rPr>
              <a:t>Solicitudes</a:t>
            </a:r>
          </a:p>
          <a:p>
            <a:pPr algn="ctr"/>
            <a:r>
              <a:rPr lang="es-MX" b="1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(FAs nuevas)</a:t>
            </a:r>
            <a:endParaRPr lang="es-MX" b="1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sp>
        <p:nvSpPr>
          <p:cNvPr id="101" name="Rectángulo 100"/>
          <p:cNvSpPr/>
          <p:nvPr/>
        </p:nvSpPr>
        <p:spPr>
          <a:xfrm>
            <a:off x="-201234" y="2428930"/>
            <a:ext cx="42513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BC9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Permisos</a:t>
            </a:r>
          </a:p>
          <a:p>
            <a:pPr algn="ctr"/>
            <a:r>
              <a:rPr lang="es-MX" sz="1400" b="1" dirty="0" smtClean="0">
                <a:solidFill>
                  <a:srgbClr val="BC9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Avisos</a:t>
            </a:r>
          </a:p>
          <a:p>
            <a:pPr algn="ctr"/>
            <a:r>
              <a:rPr lang="es-MX" sz="1400" b="1" dirty="0" smtClean="0">
                <a:solidFill>
                  <a:srgbClr val="BC9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Cupos </a:t>
            </a:r>
          </a:p>
          <a:p>
            <a:pPr algn="ctr"/>
            <a:r>
              <a:rPr lang="es-MX" sz="1400" b="1" dirty="0" smtClean="0">
                <a:solidFill>
                  <a:srgbClr val="BC9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Certificados de Origen</a:t>
            </a:r>
          </a:p>
          <a:p>
            <a:pPr algn="ctr"/>
            <a:r>
              <a:rPr lang="es-MX" sz="1400" b="1" dirty="0" smtClean="0">
                <a:solidFill>
                  <a:srgbClr val="BC9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IMMEX</a:t>
            </a:r>
          </a:p>
          <a:p>
            <a:pPr algn="ctr"/>
            <a:r>
              <a:rPr lang="es-MX" sz="1400" b="1" dirty="0" smtClean="0">
                <a:solidFill>
                  <a:srgbClr val="BC9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PROSEC</a:t>
            </a:r>
            <a:endParaRPr lang="es-MX" sz="1400" b="1" dirty="0">
              <a:solidFill>
                <a:srgbClr val="BC94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57" name="Abrir llave 56"/>
          <p:cNvSpPr/>
          <p:nvPr/>
        </p:nvSpPr>
        <p:spPr>
          <a:xfrm rot="16200000">
            <a:off x="1845717" y="4850922"/>
            <a:ext cx="213242" cy="2298111"/>
          </a:xfrm>
          <a:prstGeom prst="leftBrace">
            <a:avLst/>
          </a:prstGeom>
          <a:ln w="381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3714582" y="1717875"/>
            <a:ext cx="509480" cy="418851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Rectángulo 101"/>
          <p:cNvSpPr/>
          <p:nvPr/>
        </p:nvSpPr>
        <p:spPr>
          <a:xfrm>
            <a:off x="-53405" y="5062557"/>
            <a:ext cx="15485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latin typeface="Montserrat" panose="00000500000000000000" pitchFamily="2" charset="0"/>
              </a:rPr>
              <a:t>30</a:t>
            </a:r>
          </a:p>
          <a:p>
            <a:pPr algn="ctr"/>
            <a:r>
              <a:rPr lang="es-MX" sz="2000" b="1" dirty="0" smtClean="0">
                <a:latin typeface="Montserrat" panose="00000500000000000000" pitchFamily="2" charset="0"/>
              </a:rPr>
              <a:t>Nov</a:t>
            </a:r>
            <a:endParaRPr lang="es-MX" sz="2000" b="1" dirty="0">
              <a:latin typeface="Montserrat" panose="00000500000000000000" pitchFamily="2" charset="0"/>
            </a:endParaRPr>
          </a:p>
        </p:txBody>
      </p:sp>
      <p:sp>
        <p:nvSpPr>
          <p:cNvPr id="103" name="CuadroTexto 102"/>
          <p:cNvSpPr txBox="1"/>
          <p:nvPr/>
        </p:nvSpPr>
        <p:spPr>
          <a:xfrm>
            <a:off x="240711" y="6314840"/>
            <a:ext cx="301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691B31"/>
                </a:solidFill>
                <a:latin typeface="Montserrat" panose="00000500000000000000" pitchFamily="2" charset="0"/>
              </a:rPr>
              <a:t>Posterior a esa fecha deberán tramitarse con las FAs nuevas</a:t>
            </a:r>
            <a:endParaRPr lang="es-MX" sz="1400" b="1" dirty="0">
              <a:solidFill>
                <a:srgbClr val="691B31"/>
              </a:solidFill>
              <a:latin typeface="Montserrat" panose="00000500000000000000" pitchFamily="2" charset="0"/>
            </a:endParaRPr>
          </a:p>
        </p:txBody>
      </p:sp>
      <p:sp>
        <p:nvSpPr>
          <p:cNvPr id="107" name="Abrir llave 106"/>
          <p:cNvSpPr/>
          <p:nvPr/>
        </p:nvSpPr>
        <p:spPr>
          <a:xfrm rot="5400000">
            <a:off x="8154268" y="1886400"/>
            <a:ext cx="404803" cy="2226012"/>
          </a:xfrm>
          <a:prstGeom prst="leftBrace">
            <a:avLst/>
          </a:prstGeom>
          <a:ln w="381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Triángulo isósceles 107"/>
          <p:cNvSpPr/>
          <p:nvPr/>
        </p:nvSpPr>
        <p:spPr>
          <a:xfrm rot="5400000">
            <a:off x="11074660" y="4098581"/>
            <a:ext cx="1060704" cy="914400"/>
          </a:xfrm>
          <a:prstGeom prst="triangle">
            <a:avLst/>
          </a:prstGeom>
          <a:solidFill>
            <a:srgbClr val="691B31"/>
          </a:solidFill>
          <a:ln>
            <a:solidFill>
              <a:srgbClr val="A42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Rectángulo 108"/>
          <p:cNvSpPr/>
          <p:nvPr/>
        </p:nvSpPr>
        <p:spPr>
          <a:xfrm>
            <a:off x="-1258748" y="17762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 smtClean="0">
                <a:latin typeface="Montserrat" panose="00000500000000000000" pitchFamily="2" charset="0"/>
              </a:rPr>
              <a:t>Recepción de solicitudes </a:t>
            </a:r>
            <a:endParaRPr lang="es-MX" sz="1400" b="1" dirty="0" smtClean="0">
              <a:latin typeface="Montserrat" panose="00000500000000000000" pitchFamily="2" charset="0"/>
            </a:endParaRPr>
          </a:p>
          <a:p>
            <a:pPr algn="ctr"/>
            <a:r>
              <a:rPr lang="es-MX" b="1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(FAs vigentes)</a:t>
            </a:r>
            <a:endParaRPr lang="es-MX" b="1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3971106" y="6701881"/>
            <a:ext cx="5432466" cy="22190"/>
          </a:xfrm>
          <a:prstGeom prst="straightConnector1">
            <a:avLst/>
          </a:prstGeom>
          <a:ln w="57150">
            <a:solidFill>
              <a:srgbClr val="00B05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400" y="5553102"/>
            <a:ext cx="1579262" cy="56197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969322" y="6061225"/>
            <a:ext cx="5570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 smtClean="0">
                <a:latin typeface="Montserrat" panose="00000500000000000000" pitchFamily="2" charset="0"/>
              </a:rPr>
              <a:t>Se realizará la actualización en base de datos de todos los instrumentos y programas</a:t>
            </a:r>
            <a:endParaRPr lang="es-MX" sz="1600" dirty="0">
              <a:latin typeface="Montserrat" panose="00000500000000000000" pitchFamily="2" charset="0"/>
            </a:endParaRPr>
          </a:p>
        </p:txBody>
      </p:sp>
      <p:cxnSp>
        <p:nvCxnSpPr>
          <p:cNvPr id="12" name="Conector recto 11"/>
          <p:cNvCxnSpPr>
            <a:stCxn id="92" idx="2"/>
          </p:cNvCxnSpPr>
          <p:nvPr/>
        </p:nvCxnSpPr>
        <p:spPr>
          <a:xfrm>
            <a:off x="3969322" y="5598417"/>
            <a:ext cx="1784" cy="1234943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9323598" y="5489128"/>
            <a:ext cx="1784" cy="1234943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 flipV="1">
            <a:off x="3095024" y="4094431"/>
            <a:ext cx="1" cy="98019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63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ángulo 158"/>
          <p:cNvSpPr/>
          <p:nvPr/>
        </p:nvSpPr>
        <p:spPr>
          <a:xfrm>
            <a:off x="10193558" y="1375315"/>
            <a:ext cx="1941530" cy="6782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7" name="Rectángulo 156"/>
          <p:cNvSpPr/>
          <p:nvPr/>
        </p:nvSpPr>
        <p:spPr>
          <a:xfrm>
            <a:off x="5034561" y="1439103"/>
            <a:ext cx="2821629" cy="5293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6" name="Conector recto 65"/>
          <p:cNvCxnSpPr/>
          <p:nvPr/>
        </p:nvCxnSpPr>
        <p:spPr>
          <a:xfrm flipV="1">
            <a:off x="11458086" y="2131044"/>
            <a:ext cx="1" cy="525835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/>
          <p:cNvCxnSpPr/>
          <p:nvPr/>
        </p:nvCxnSpPr>
        <p:spPr>
          <a:xfrm flipV="1">
            <a:off x="6453785" y="2161620"/>
            <a:ext cx="1" cy="531261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ítulo 1"/>
          <p:cNvSpPr>
            <a:spLocks noGrp="1"/>
          </p:cNvSpPr>
          <p:nvPr>
            <p:ph type="title"/>
          </p:nvPr>
        </p:nvSpPr>
        <p:spPr>
          <a:xfrm>
            <a:off x="1909450" y="113540"/>
            <a:ext cx="9521918" cy="1325563"/>
          </a:xfrm>
        </p:spPr>
        <p:txBody>
          <a:bodyPr/>
          <a:lstStyle/>
          <a:p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Normas Oficiales Mexicanas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1170472" y="2897919"/>
            <a:ext cx="15485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b="1" dirty="0" smtClean="0">
                <a:latin typeface="Montserrat" panose="00000500000000000000" pitchFamily="2" charset="0"/>
              </a:rPr>
              <a:t>21</a:t>
            </a:r>
            <a:endParaRPr lang="es-MX" sz="3000" b="1" dirty="0">
              <a:latin typeface="Montserrat" panose="00000500000000000000" pitchFamily="2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05772" y="2043335"/>
            <a:ext cx="11095565" cy="637328"/>
            <a:chOff x="682460" y="1997262"/>
            <a:chExt cx="11095565" cy="637328"/>
          </a:xfrm>
        </p:grpSpPr>
        <p:cxnSp>
          <p:nvCxnSpPr>
            <p:cNvPr id="45" name="Conector recto 44"/>
            <p:cNvCxnSpPr/>
            <p:nvPr/>
          </p:nvCxnSpPr>
          <p:spPr>
            <a:xfrm flipV="1">
              <a:off x="9924188" y="2097200"/>
              <a:ext cx="1" cy="50137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/>
            <p:cNvCxnSpPr/>
            <p:nvPr/>
          </p:nvCxnSpPr>
          <p:spPr>
            <a:xfrm flipV="1">
              <a:off x="8911472" y="2097200"/>
              <a:ext cx="1" cy="50137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 flipV="1">
              <a:off x="7731644" y="2115547"/>
              <a:ext cx="1" cy="469299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 flipV="1">
              <a:off x="5572158" y="2132970"/>
              <a:ext cx="1" cy="47783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 flipV="1">
              <a:off x="4504586" y="2107010"/>
              <a:ext cx="1" cy="47783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/>
            <p:cNvCxnSpPr/>
            <p:nvPr/>
          </p:nvCxnSpPr>
          <p:spPr>
            <a:xfrm flipV="1">
              <a:off x="3213173" y="2096340"/>
              <a:ext cx="1" cy="487584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 flipV="1">
              <a:off x="682460" y="2598576"/>
              <a:ext cx="11095565" cy="9748"/>
            </a:xfrm>
            <a:prstGeom prst="line">
              <a:avLst/>
            </a:prstGeom>
            <a:ln w="76200">
              <a:solidFill>
                <a:srgbClr val="691B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 flipV="1">
              <a:off x="2191077" y="1997262"/>
              <a:ext cx="0" cy="637328"/>
            </a:xfrm>
            <a:prstGeom prst="line">
              <a:avLst/>
            </a:prstGeom>
            <a:ln w="76200">
              <a:solidFill>
                <a:srgbClr val="691B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 flipV="1">
              <a:off x="10928593" y="2084971"/>
              <a:ext cx="7574" cy="523353"/>
            </a:xfrm>
            <a:prstGeom prst="line">
              <a:avLst/>
            </a:prstGeom>
            <a:ln w="76200">
              <a:solidFill>
                <a:srgbClr val="691B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ángulo 46"/>
          <p:cNvSpPr/>
          <p:nvPr/>
        </p:nvSpPr>
        <p:spPr>
          <a:xfrm>
            <a:off x="3448607" y="2867525"/>
            <a:ext cx="15485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b="1" dirty="0" smtClean="0">
                <a:latin typeface="Montserrat" panose="00000500000000000000" pitchFamily="2" charset="0"/>
              </a:rPr>
              <a:t>23</a:t>
            </a:r>
            <a:endParaRPr lang="es-MX" sz="3000" b="1" dirty="0">
              <a:latin typeface="Montserrat" panose="00000500000000000000" pitchFamily="2" charset="0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2174558" y="2885289"/>
            <a:ext cx="15485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b="1" dirty="0" smtClean="0">
                <a:latin typeface="Montserrat" panose="00000500000000000000" pitchFamily="2" charset="0"/>
              </a:rPr>
              <a:t>22</a:t>
            </a:r>
            <a:endParaRPr lang="es-MX" sz="3000" b="1" dirty="0">
              <a:latin typeface="Montserrat" panose="00000500000000000000" pitchFamily="2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4583731" y="2860333"/>
            <a:ext cx="15485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b="1" dirty="0" smtClean="0">
                <a:latin typeface="Montserrat" panose="00000500000000000000" pitchFamily="2" charset="0"/>
              </a:rPr>
              <a:t>24</a:t>
            </a:r>
            <a:endParaRPr lang="es-MX" sz="3000" b="1" dirty="0">
              <a:latin typeface="Montserrat" panose="00000500000000000000" pitchFamily="2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6750364" y="2864876"/>
            <a:ext cx="15485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b="1" dirty="0" smtClean="0">
                <a:latin typeface="Montserrat" panose="00000500000000000000" pitchFamily="2" charset="0"/>
              </a:rPr>
              <a:t>28</a:t>
            </a:r>
            <a:endParaRPr lang="es-MX" sz="3000" b="1" dirty="0">
              <a:latin typeface="Montserrat" panose="00000500000000000000" pitchFamily="2" charset="0"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7856192" y="2860333"/>
            <a:ext cx="15485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b="1" dirty="0" smtClean="0">
                <a:latin typeface="Montserrat" panose="00000500000000000000" pitchFamily="2" charset="0"/>
              </a:rPr>
              <a:t>29</a:t>
            </a:r>
            <a:endParaRPr lang="es-MX" sz="3000" b="1" dirty="0">
              <a:latin typeface="Montserrat" panose="00000500000000000000" pitchFamily="2" charset="0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8873231" y="2860333"/>
            <a:ext cx="15485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b="1" dirty="0" smtClean="0">
                <a:latin typeface="Montserrat" panose="00000500000000000000" pitchFamily="2" charset="0"/>
              </a:rPr>
              <a:t>30</a:t>
            </a:r>
            <a:endParaRPr lang="es-MX" sz="3000" b="1" dirty="0">
              <a:latin typeface="Montserrat" panose="00000500000000000000" pitchFamily="2" charset="0"/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9844790" y="2851637"/>
            <a:ext cx="15485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b="1" dirty="0">
                <a:latin typeface="Montserrat" panose="00000500000000000000" pitchFamily="2" charset="0"/>
              </a:rPr>
              <a:t>3</a:t>
            </a:r>
            <a:r>
              <a:rPr lang="es-MX" sz="3000" b="1" dirty="0" smtClean="0">
                <a:latin typeface="Montserrat" panose="00000500000000000000" pitchFamily="2" charset="0"/>
              </a:rPr>
              <a:t>1</a:t>
            </a:r>
            <a:endParaRPr lang="es-MX" sz="3000" b="1" dirty="0">
              <a:latin typeface="Montserrat" panose="00000500000000000000" pitchFamily="2" charset="0"/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1909450" y="779320"/>
            <a:ext cx="9827438" cy="547061"/>
          </a:xfrm>
          <a:prstGeom prst="rect">
            <a:avLst/>
          </a:prstGeom>
          <a:solidFill>
            <a:srgbClr val="DEC9A2"/>
          </a:solidFill>
          <a:ln>
            <a:solidFill>
              <a:srgbClr val="BC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rgbClr val="691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PERIODO VACACIONAL</a:t>
            </a:r>
          </a:p>
          <a:p>
            <a:pPr algn="ctr"/>
            <a:r>
              <a:rPr lang="es-MX" sz="12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Diciembre 2020</a:t>
            </a:r>
          </a:p>
        </p:txBody>
      </p:sp>
      <p:sp>
        <p:nvSpPr>
          <p:cNvPr id="60" name="Rectángulo 59"/>
          <p:cNvSpPr/>
          <p:nvPr/>
        </p:nvSpPr>
        <p:spPr>
          <a:xfrm>
            <a:off x="3481427" y="4464413"/>
            <a:ext cx="14047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ÚLTIMO </a:t>
            </a:r>
            <a:r>
              <a:rPr lang="es-MX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DÍA</a:t>
            </a:r>
          </a:p>
          <a:p>
            <a:pPr algn="ctr"/>
            <a:r>
              <a:rPr lang="es-MX" sz="1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Recepción y envío al SAT</a:t>
            </a:r>
          </a:p>
          <a:p>
            <a:pPr algn="ctr"/>
            <a:r>
              <a:rPr lang="es-MX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FAs vigentes</a:t>
            </a:r>
            <a:endParaRPr lang="es-MX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endParaRPr lang="es-MX" sz="1000" b="1" dirty="0" smtClean="0">
              <a:latin typeface="Montserrat" panose="00000500000000000000" pitchFamily="2" charset="0"/>
            </a:endParaRPr>
          </a:p>
        </p:txBody>
      </p:sp>
      <p:pic>
        <p:nvPicPr>
          <p:cNvPr id="5" name="Imagen 4" descr="File:Draw alarm-clock.pn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99" y="6369381"/>
            <a:ext cx="439882" cy="46181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080878" y="6450986"/>
            <a:ext cx="1832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18:00hrs </a:t>
            </a:r>
            <a:r>
              <a:rPr lang="es-MX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/</a:t>
            </a:r>
            <a:endParaRPr lang="es-MX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5696093" y="2887241"/>
            <a:ext cx="15485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b="1" dirty="0" smtClean="0">
                <a:latin typeface="Montserrat" panose="00000500000000000000" pitchFamily="2" charset="0"/>
              </a:rPr>
              <a:t>26</a:t>
            </a:r>
            <a:endParaRPr lang="es-MX" sz="3000" b="1" dirty="0">
              <a:latin typeface="Montserrat" panose="00000500000000000000" pitchFamily="2" charset="0"/>
            </a:endParaRPr>
          </a:p>
        </p:txBody>
      </p:sp>
      <p:sp>
        <p:nvSpPr>
          <p:cNvPr id="64" name="Rectángulo 63"/>
          <p:cNvSpPr/>
          <p:nvPr/>
        </p:nvSpPr>
        <p:spPr>
          <a:xfrm>
            <a:off x="5034561" y="1445277"/>
            <a:ext cx="28384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CIERRE</a:t>
            </a:r>
          </a:p>
          <a:p>
            <a:pPr algn="ctr"/>
            <a:r>
              <a:rPr lang="es-MX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SISTEMA NOMS DE SEGURIDAD</a:t>
            </a:r>
          </a:p>
        </p:txBody>
      </p:sp>
      <p:sp>
        <p:nvSpPr>
          <p:cNvPr id="65" name="Rectángulo 64"/>
          <p:cNvSpPr/>
          <p:nvPr/>
        </p:nvSpPr>
        <p:spPr>
          <a:xfrm>
            <a:off x="11130869" y="2093517"/>
            <a:ext cx="687158" cy="1402446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Rectángulo 67"/>
          <p:cNvSpPr/>
          <p:nvPr/>
        </p:nvSpPr>
        <p:spPr>
          <a:xfrm>
            <a:off x="10696220" y="2697749"/>
            <a:ext cx="15485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latin typeface="Montserrat" panose="00000500000000000000" pitchFamily="2" charset="0"/>
              </a:rPr>
              <a:t>4</a:t>
            </a:r>
          </a:p>
          <a:p>
            <a:pPr algn="ctr"/>
            <a:r>
              <a:rPr lang="es-MX" sz="1600" b="1" dirty="0" smtClean="0">
                <a:latin typeface="Montserrat" panose="00000500000000000000" pitchFamily="2" charset="0"/>
              </a:rPr>
              <a:t>enero </a:t>
            </a:r>
          </a:p>
          <a:p>
            <a:pPr algn="ctr"/>
            <a:r>
              <a:rPr lang="es-MX" sz="1600" b="1" dirty="0" smtClean="0">
                <a:latin typeface="Montserrat" panose="00000500000000000000" pitchFamily="2" charset="0"/>
              </a:rPr>
              <a:t>2021</a:t>
            </a:r>
            <a:endParaRPr lang="es-MX" sz="1600" b="1" dirty="0">
              <a:latin typeface="Montserrat" panose="00000500000000000000" pitchFamily="2" charset="0"/>
            </a:endParaRPr>
          </a:p>
        </p:txBody>
      </p:sp>
      <p:sp>
        <p:nvSpPr>
          <p:cNvPr id="69" name="Rectángulo 68"/>
          <p:cNvSpPr/>
          <p:nvPr/>
        </p:nvSpPr>
        <p:spPr>
          <a:xfrm>
            <a:off x="9792010" y="1467204"/>
            <a:ext cx="2838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INICIA SISTEMA </a:t>
            </a:r>
          </a:p>
          <a:p>
            <a:pPr algn="ctr"/>
            <a:r>
              <a:rPr lang="es-MX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NOMS DE SEGURIDAD</a:t>
            </a:r>
            <a:endParaRPr lang="es-MX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/>
            <a:r>
              <a:rPr lang="es-MX" sz="1200" b="1" dirty="0" smtClean="0">
                <a:solidFill>
                  <a:srgbClr val="BC9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FAs nuevas</a:t>
            </a:r>
            <a:endParaRPr lang="es-MX" sz="1200" b="1" dirty="0">
              <a:solidFill>
                <a:srgbClr val="BC94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394541"/>
              </p:ext>
            </p:extLst>
          </p:nvPr>
        </p:nvGraphicFramePr>
        <p:xfrm>
          <a:off x="96251" y="3536812"/>
          <a:ext cx="11917391" cy="2798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947">
                  <a:extLst>
                    <a:ext uri="{9D8B030D-6E8A-4147-A177-3AD203B41FA5}">
                      <a16:colId xmlns:a16="http://schemas.microsoft.com/office/drawing/2014/main" val="1402252587"/>
                    </a:ext>
                  </a:extLst>
                </a:gridCol>
                <a:gridCol w="957535">
                  <a:extLst>
                    <a:ext uri="{9D8B030D-6E8A-4147-A177-3AD203B41FA5}">
                      <a16:colId xmlns:a16="http://schemas.microsoft.com/office/drawing/2014/main" val="2685242280"/>
                    </a:ext>
                  </a:extLst>
                </a:gridCol>
                <a:gridCol w="1064713">
                  <a:extLst>
                    <a:ext uri="{9D8B030D-6E8A-4147-A177-3AD203B41FA5}">
                      <a16:colId xmlns:a16="http://schemas.microsoft.com/office/drawing/2014/main" val="1249574367"/>
                    </a:ext>
                  </a:extLst>
                </a:gridCol>
                <a:gridCol w="1352811">
                  <a:extLst>
                    <a:ext uri="{9D8B030D-6E8A-4147-A177-3AD203B41FA5}">
                      <a16:colId xmlns:a16="http://schemas.microsoft.com/office/drawing/2014/main" val="3854033019"/>
                    </a:ext>
                  </a:extLst>
                </a:gridCol>
                <a:gridCol w="2168026">
                  <a:extLst>
                    <a:ext uri="{9D8B030D-6E8A-4147-A177-3AD203B41FA5}">
                      <a16:colId xmlns:a16="http://schemas.microsoft.com/office/drawing/2014/main" val="2772363778"/>
                    </a:ext>
                  </a:extLst>
                </a:gridCol>
                <a:gridCol w="1139869">
                  <a:extLst>
                    <a:ext uri="{9D8B030D-6E8A-4147-A177-3AD203B41FA5}">
                      <a16:colId xmlns:a16="http://schemas.microsoft.com/office/drawing/2014/main" val="3683722647"/>
                    </a:ext>
                  </a:extLst>
                </a:gridCol>
                <a:gridCol w="1002082">
                  <a:extLst>
                    <a:ext uri="{9D8B030D-6E8A-4147-A177-3AD203B41FA5}">
                      <a16:colId xmlns:a16="http://schemas.microsoft.com/office/drawing/2014/main" val="3369826425"/>
                    </a:ext>
                  </a:extLst>
                </a:gridCol>
                <a:gridCol w="1039660">
                  <a:extLst>
                    <a:ext uri="{9D8B030D-6E8A-4147-A177-3AD203B41FA5}">
                      <a16:colId xmlns:a16="http://schemas.microsoft.com/office/drawing/2014/main" val="1117408693"/>
                    </a:ext>
                  </a:extLst>
                </a:gridCol>
                <a:gridCol w="889348">
                  <a:extLst>
                    <a:ext uri="{9D8B030D-6E8A-4147-A177-3AD203B41FA5}">
                      <a16:colId xmlns:a16="http://schemas.microsoft.com/office/drawing/2014/main" val="1801482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09665877"/>
                    </a:ext>
                  </a:extLst>
                </a:gridCol>
              </a:tblGrid>
              <a:tr h="593572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Normas</a:t>
                      </a:r>
                      <a:r>
                        <a:rPr lang="es-MX" sz="13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 de Seguridad</a:t>
                      </a:r>
                      <a:endParaRPr lang="es-MX" sz="13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900279"/>
                  </a:ext>
                </a:extLst>
              </a:tr>
              <a:tr h="62591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300" b="1" kern="120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Gasolinas</a:t>
                      </a:r>
                    </a:p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NOM-016-CRE</a:t>
                      </a:r>
                      <a:endParaRPr lang="es-MX" sz="1200" b="1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635943"/>
                  </a:ext>
                </a:extLst>
              </a:tr>
              <a:tr h="62591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300" b="1" kern="120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Folios</a:t>
                      </a:r>
                      <a:r>
                        <a:rPr lang="es-MX" sz="1300" b="1" kern="12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de </a:t>
                      </a:r>
                    </a:p>
                    <a:p>
                      <a:pPr marL="0" algn="ctr" defTabSz="914400" rtl="0" eaLnBrk="1" latinLnBrk="0" hangingPunct="1"/>
                      <a:r>
                        <a:rPr lang="es-MX" sz="1300" b="1" kern="12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Etiquetado en territorio nacional</a:t>
                      </a:r>
                      <a:endParaRPr lang="es-MX" sz="1300" b="1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100713"/>
                  </a:ext>
                </a:extLst>
              </a:tr>
              <a:tr h="695592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050" b="1" kern="120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Homologación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050" b="1" kern="120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NOM-208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050" b="1" kern="120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Equivalencia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562997"/>
                  </a:ext>
                </a:extLst>
              </a:tr>
            </a:tbl>
          </a:graphicData>
        </a:graphic>
      </p:graphicFrame>
      <p:sp>
        <p:nvSpPr>
          <p:cNvPr id="83" name="CuadroTexto 82"/>
          <p:cNvSpPr txBox="1"/>
          <p:nvPr/>
        </p:nvSpPr>
        <p:spPr>
          <a:xfrm>
            <a:off x="5162431" y="6451610"/>
            <a:ext cx="1832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18:01 </a:t>
            </a:r>
            <a:r>
              <a:rPr lang="es-MX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hrs</a:t>
            </a:r>
            <a:endParaRPr lang="es-MX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 flipV="1">
            <a:off x="6285122" y="6631042"/>
            <a:ext cx="465242" cy="2742"/>
          </a:xfrm>
          <a:prstGeom prst="straightConnector1">
            <a:avLst/>
          </a:prstGeom>
          <a:ln w="76200">
            <a:solidFill>
              <a:srgbClr val="691B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6823169" y="6460060"/>
            <a:ext cx="3292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691B31"/>
                </a:solidFill>
                <a:latin typeface="Montserrat" panose="00000500000000000000" pitchFamily="2" charset="0"/>
              </a:rPr>
              <a:t>Solicitudes con Nuevas FAs</a:t>
            </a:r>
            <a:endParaRPr lang="es-MX" sz="1400" b="1" dirty="0">
              <a:solidFill>
                <a:srgbClr val="691B31"/>
              </a:solidFill>
              <a:latin typeface="Montserrat" panose="00000500000000000000" pitchFamily="2" charset="0"/>
            </a:endParaRPr>
          </a:p>
        </p:txBody>
      </p:sp>
      <p:cxnSp>
        <p:nvCxnSpPr>
          <p:cNvPr id="86" name="Conector recto 85"/>
          <p:cNvCxnSpPr/>
          <p:nvPr/>
        </p:nvCxnSpPr>
        <p:spPr>
          <a:xfrm flipH="1">
            <a:off x="5941378" y="3547948"/>
            <a:ext cx="12177" cy="278786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Imagen 1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302" y="3592690"/>
            <a:ext cx="408109" cy="408109"/>
          </a:xfrm>
          <a:prstGeom prst="rect">
            <a:avLst/>
          </a:prstGeom>
        </p:spPr>
      </p:pic>
      <p:pic>
        <p:nvPicPr>
          <p:cNvPr id="126" name="Imagen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306" y="3582554"/>
            <a:ext cx="408109" cy="408109"/>
          </a:xfrm>
          <a:prstGeom prst="rect">
            <a:avLst/>
          </a:prstGeom>
        </p:spPr>
      </p:pic>
      <p:pic>
        <p:nvPicPr>
          <p:cNvPr id="128" name="Imagen 1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822" y="5612549"/>
            <a:ext cx="408109" cy="408109"/>
          </a:xfrm>
          <a:prstGeom prst="rect">
            <a:avLst/>
          </a:prstGeom>
        </p:spPr>
      </p:pic>
      <p:pic>
        <p:nvPicPr>
          <p:cNvPr id="129" name="Imagen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724" y="3592689"/>
            <a:ext cx="408109" cy="408109"/>
          </a:xfrm>
          <a:prstGeom prst="rect">
            <a:avLst/>
          </a:prstGeom>
        </p:spPr>
      </p:pic>
      <p:pic>
        <p:nvPicPr>
          <p:cNvPr id="130" name="Imagen 1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641" y="3592688"/>
            <a:ext cx="408109" cy="408109"/>
          </a:xfrm>
          <a:prstGeom prst="rect">
            <a:avLst/>
          </a:prstGeom>
        </p:spPr>
      </p:pic>
      <p:pic>
        <p:nvPicPr>
          <p:cNvPr id="131" name="Imagen 1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5228" y="3683711"/>
            <a:ext cx="408109" cy="408109"/>
          </a:xfrm>
          <a:prstGeom prst="rect">
            <a:avLst/>
          </a:prstGeom>
        </p:spPr>
      </p:pic>
      <p:pic>
        <p:nvPicPr>
          <p:cNvPr id="132" name="Imagen 1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21" y="5768534"/>
            <a:ext cx="408109" cy="408109"/>
          </a:xfrm>
          <a:prstGeom prst="rect">
            <a:avLst/>
          </a:prstGeom>
        </p:spPr>
      </p:pic>
      <p:pic>
        <p:nvPicPr>
          <p:cNvPr id="133" name="Imagen 1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327" y="4992754"/>
            <a:ext cx="408109" cy="408109"/>
          </a:xfrm>
          <a:prstGeom prst="rect">
            <a:avLst/>
          </a:prstGeom>
        </p:spPr>
      </p:pic>
      <p:pic>
        <p:nvPicPr>
          <p:cNvPr id="134" name="Imagen 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100" y="4241742"/>
            <a:ext cx="408109" cy="408109"/>
          </a:xfrm>
          <a:prstGeom prst="rect">
            <a:avLst/>
          </a:prstGeom>
        </p:spPr>
      </p:pic>
      <p:pic>
        <p:nvPicPr>
          <p:cNvPr id="137" name="Imagen 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641" y="4229288"/>
            <a:ext cx="408109" cy="408109"/>
          </a:xfrm>
          <a:prstGeom prst="rect">
            <a:avLst/>
          </a:prstGeom>
        </p:spPr>
      </p:pic>
      <p:pic>
        <p:nvPicPr>
          <p:cNvPr id="138" name="Imagen 1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043" y="4936577"/>
            <a:ext cx="408109" cy="408109"/>
          </a:xfrm>
          <a:prstGeom prst="rect">
            <a:avLst/>
          </a:prstGeom>
        </p:spPr>
      </p:pic>
      <p:pic>
        <p:nvPicPr>
          <p:cNvPr id="139" name="Imagen 1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446" y="5768533"/>
            <a:ext cx="408109" cy="408109"/>
          </a:xfrm>
          <a:prstGeom prst="rect">
            <a:avLst/>
          </a:prstGeom>
        </p:spPr>
      </p:pic>
      <p:pic>
        <p:nvPicPr>
          <p:cNvPr id="153" name="Imagen 152" descr="Advertencia Amarillo Atención · Gráficos vectoriale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81" y="4147094"/>
            <a:ext cx="312489" cy="286250"/>
          </a:xfrm>
          <a:prstGeom prst="rect">
            <a:avLst/>
          </a:prstGeom>
        </p:spPr>
      </p:pic>
      <p:pic>
        <p:nvPicPr>
          <p:cNvPr id="154" name="Imagen 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1303" y="4260112"/>
            <a:ext cx="408109" cy="408109"/>
          </a:xfrm>
          <a:prstGeom prst="rect">
            <a:avLst/>
          </a:prstGeom>
        </p:spPr>
      </p:pic>
      <p:pic>
        <p:nvPicPr>
          <p:cNvPr id="155" name="Imagen 1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0451" y="4933561"/>
            <a:ext cx="408109" cy="408109"/>
          </a:xfrm>
          <a:prstGeom prst="rect">
            <a:avLst/>
          </a:prstGeom>
        </p:spPr>
      </p:pic>
      <p:pic>
        <p:nvPicPr>
          <p:cNvPr id="156" name="Imagen 1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1303" y="5785771"/>
            <a:ext cx="408109" cy="408109"/>
          </a:xfrm>
          <a:prstGeom prst="rect">
            <a:avLst/>
          </a:prstGeom>
        </p:spPr>
      </p:pic>
      <p:sp>
        <p:nvSpPr>
          <p:cNvPr id="160" name="Rectángulo 159"/>
          <p:cNvSpPr/>
          <p:nvPr/>
        </p:nvSpPr>
        <p:spPr>
          <a:xfrm>
            <a:off x="6146901" y="2044818"/>
            <a:ext cx="618768" cy="1402446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1" name="CuadroTexto 160"/>
          <p:cNvSpPr txBox="1"/>
          <p:nvPr/>
        </p:nvSpPr>
        <p:spPr>
          <a:xfrm>
            <a:off x="5953554" y="3600724"/>
            <a:ext cx="1832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18:00hrs</a:t>
            </a:r>
            <a:endParaRPr lang="es-MX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954930" y="3065278"/>
            <a:ext cx="10126721" cy="561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 smtClean="0"/>
          </a:p>
          <a:p>
            <a:endParaRPr lang="es-MX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6025019" y="2680570"/>
            <a:ext cx="5999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 smtClean="0">
                <a:solidFill>
                  <a:srgbClr val="DEC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PERMISOS</a:t>
            </a:r>
          </a:p>
        </p:txBody>
      </p:sp>
    </p:spTree>
    <p:extLst>
      <p:ext uri="{BB962C8B-B14F-4D97-AF65-F5344CB8AC3E}">
        <p14:creationId xmlns:p14="http://schemas.microsoft.com/office/powerpoint/2010/main" val="14598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14531</TotalTime>
  <Words>3200</Words>
  <Application>Microsoft Office PowerPoint</Application>
  <PresentationFormat>Panorámica</PresentationFormat>
  <Paragraphs>750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8" baseType="lpstr">
      <vt:lpstr>Arial</vt:lpstr>
      <vt:lpstr>Calibri</vt:lpstr>
      <vt:lpstr>Calibri Light</vt:lpstr>
      <vt:lpstr>Courier New</vt:lpstr>
      <vt:lpstr>Montserrat</vt:lpstr>
      <vt:lpstr>Montserrat Medium</vt:lpstr>
      <vt:lpstr>Montserrat SemiBold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NO NECESITAS REALIZAR NINGUNA ACTIVIDAD NUEVA SI TE ENCUENTRAS EN ESTOS SUPUESTOS:  </vt:lpstr>
      <vt:lpstr>Presentación de PowerPoint</vt:lpstr>
      <vt:lpstr>Trámites por VUCEM Diciembre 2020</vt:lpstr>
      <vt:lpstr>Normas Oficiales Mexicanas </vt:lpstr>
      <vt:lpstr>Presentación de PowerPoint</vt:lpstr>
      <vt:lpstr>-Trámites por VUCEM-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-Trámites fuera de VUCEM-</vt:lpstr>
      <vt:lpstr>Presentación de PowerPoint</vt:lpstr>
      <vt:lpstr>Presentación de PowerPoint</vt:lpstr>
      <vt:lpstr>Presentación de PowerPoint</vt:lpstr>
      <vt:lpstr>-Trámites por VUCEM-</vt:lpstr>
      <vt:lpstr>Presentación de PowerPoint</vt:lpstr>
      <vt:lpstr>Presentación de PowerPoint</vt:lpstr>
      <vt:lpstr>-Trámites fuera de VUCEM-</vt:lpstr>
      <vt:lpstr>Presentación de PowerPoint</vt:lpstr>
      <vt:lpstr>Presentación de PowerPoint</vt:lpstr>
      <vt:lpstr>-Trámites por VUCEM-</vt:lpstr>
      <vt:lpstr>Presentación de PowerPoint</vt:lpstr>
      <vt:lpstr>Estatus de la Actualización de RPE</vt:lpstr>
      <vt:lpstr>Presentación de PowerPoint</vt:lpstr>
      <vt:lpstr>-Trámites fuera de VUCEM-</vt:lpstr>
      <vt:lpstr>Presentación de PowerPoint</vt:lpstr>
      <vt:lpstr>Presentación de PowerPoint</vt:lpstr>
      <vt:lpstr>Presentación de PowerPoint</vt:lpstr>
      <vt:lpstr>Presentación de PowerPoint</vt:lpstr>
      <vt:lpstr>-Trámites por VUCEM-</vt:lpstr>
      <vt:lpstr>Presentación de PowerPoint</vt:lpstr>
      <vt:lpstr>Presentación de PowerPoint</vt:lpstr>
      <vt:lpstr>Presentación de PowerPoint</vt:lpstr>
      <vt:lpstr>-Trámites fuera de VUCEM-</vt:lpstr>
      <vt:lpstr>Drawback</vt:lpstr>
      <vt:lpstr>Presentación de PowerPoint</vt:lpstr>
      <vt:lpstr>Asignación y Certificado de Cupo de Importación y de Exportación </vt:lpstr>
      <vt:lpstr>Asignación y Certificado de Cupo de Importación y de Exportación </vt:lpstr>
      <vt:lpstr>Presentación de PowerPoint</vt:lpstr>
      <vt:lpstr>NOMs de Seguridad</vt:lpstr>
      <vt:lpstr>Certificados de Equivalencia Certificados de Homologación Resoluciones de mercancía altamente especializada (NOM-019-SCFI-1998) Certificados de Cumplimiento NOM-208-SCFI-2016 Resoluciones 5TER</vt:lpstr>
      <vt:lpstr>NOMs de Información Comercial Etiquetado en Territorio Nacional</vt:lpstr>
      <vt:lpstr>NOM-016-CRE-2016 Petrolíferos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Pamela Pinto Rangel</cp:lastModifiedBy>
  <cp:revision>261</cp:revision>
  <dcterms:created xsi:type="dcterms:W3CDTF">2018-12-04T03:27:02Z</dcterms:created>
  <dcterms:modified xsi:type="dcterms:W3CDTF">2020-11-30T00:33:37Z</dcterms:modified>
</cp:coreProperties>
</file>