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69EE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29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460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265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388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503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826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308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44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213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00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562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FE087-E549-4EDE-9FD2-116E8DD119A0}" type="datetimeFigureOut">
              <a:rPr lang="es-MX" smtClean="0"/>
              <a:t>09/06/2022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FFFED-35EB-4683-9147-E2D14E5B7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37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3367" y="736629"/>
            <a:ext cx="1628633" cy="151462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607" y="1319103"/>
            <a:ext cx="4860972" cy="320200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5882185" y="1396849"/>
            <a:ext cx="5813946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50" dirty="0" smtClean="0">
                <a:latin typeface="Montserrat" panose="00000500000000000000" pitchFamily="2" charset="0"/>
              </a:rPr>
              <a:t>1. A partir del</a:t>
            </a:r>
            <a:r>
              <a:rPr lang="es-ES" sz="1650" b="1" dirty="0" smtClean="0">
                <a:latin typeface="Montserrat" panose="00000500000000000000" pitchFamily="2" charset="0"/>
              </a:rPr>
              <a:t> lunes 13 de junio del 2022, </a:t>
            </a:r>
            <a:r>
              <a:rPr lang="es-ES" sz="1650" dirty="0" smtClean="0">
                <a:latin typeface="Montserrat" panose="00000500000000000000" pitchFamily="2" charset="0"/>
              </a:rPr>
              <a:t>México pondrá a disposición un visualizador de documentos de comercio exterior a las aduanas de los países de Alianza del Pacifico (Chile, Colombia y Perú).</a:t>
            </a:r>
          </a:p>
          <a:p>
            <a:pPr algn="just"/>
            <a:endParaRPr lang="es-ES" sz="1650" dirty="0" smtClean="0">
              <a:latin typeface="Montserrat" panose="00000500000000000000" pitchFamily="2" charset="0"/>
            </a:endParaRPr>
          </a:p>
          <a:p>
            <a:pPr algn="just"/>
            <a:r>
              <a:rPr lang="es-ES" sz="1650" dirty="0" smtClean="0">
                <a:latin typeface="Montserrat" panose="00000500000000000000" pitchFamily="2" charset="0"/>
              </a:rPr>
              <a:t>2. </a:t>
            </a:r>
            <a:r>
              <a:rPr lang="es-ES" sz="1650" dirty="0">
                <a:latin typeface="Montserrat" panose="00000500000000000000" pitchFamily="2" charset="0"/>
              </a:rPr>
              <a:t>D</a:t>
            </a:r>
            <a:r>
              <a:rPr lang="es-ES" sz="1650" dirty="0" smtClean="0">
                <a:latin typeface="Montserrat" panose="00000500000000000000" pitchFamily="2" charset="0"/>
              </a:rPr>
              <a:t>ocumentos </a:t>
            </a:r>
            <a:r>
              <a:rPr lang="es-ES" sz="1650" dirty="0" smtClean="0">
                <a:latin typeface="Montserrat" panose="00000500000000000000" pitchFamily="2" charset="0"/>
              </a:rPr>
              <a:t>que se podrán verificar y </a:t>
            </a:r>
            <a:r>
              <a:rPr lang="es-ES" sz="1650" dirty="0" smtClean="0">
                <a:latin typeface="Montserrat" panose="00000500000000000000" pitchFamily="2" charset="0"/>
              </a:rPr>
              <a:t>visualizar:</a:t>
            </a:r>
            <a:endParaRPr lang="es-ES" sz="1650" dirty="0" smtClean="0">
              <a:latin typeface="Montserrat" panose="000005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50" dirty="0" smtClean="0">
                <a:latin typeface="Montserrat" panose="00000500000000000000" pitchFamily="2" charset="0"/>
              </a:rPr>
              <a:t>Certificados Artículos Mexicanos (CAM)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50" dirty="0" smtClean="0">
                <a:latin typeface="Montserrat" panose="00000500000000000000" pitchFamily="2" charset="0"/>
              </a:rPr>
              <a:t>Certificados zoosanitarios.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50" dirty="0" smtClean="0">
                <a:latin typeface="Montserrat" panose="00000500000000000000" pitchFamily="2" charset="0"/>
              </a:rPr>
              <a:t>Certificados de sanidad acuícola.</a:t>
            </a:r>
            <a:endParaRPr lang="es-ES" sz="1650" dirty="0" smtClean="0">
              <a:latin typeface="Montserrat" panose="00000500000000000000" pitchFamily="2" charset="0"/>
            </a:endParaRPr>
          </a:p>
          <a:p>
            <a:pPr algn="just"/>
            <a:endParaRPr lang="es-ES" sz="1650" dirty="0" smtClean="0">
              <a:latin typeface="Montserrat" panose="00000500000000000000" pitchFamily="2" charset="0"/>
            </a:endParaRPr>
          </a:p>
          <a:p>
            <a:pPr algn="just"/>
            <a:r>
              <a:rPr lang="es-ES" sz="1650" dirty="0" smtClean="0">
                <a:latin typeface="Montserrat" panose="00000500000000000000" pitchFamily="2" charset="0"/>
              </a:rPr>
              <a:t>3. </a:t>
            </a:r>
            <a:r>
              <a:rPr lang="es-ES" sz="1650" dirty="0">
                <a:latin typeface="Montserrat" panose="00000500000000000000" pitchFamily="2" charset="0"/>
              </a:rPr>
              <a:t>B</a:t>
            </a:r>
            <a:r>
              <a:rPr lang="es-ES" sz="1650" dirty="0" smtClean="0">
                <a:latin typeface="Montserrat" panose="00000500000000000000" pitchFamily="2" charset="0"/>
              </a:rPr>
              <a:t>eneficios para los </a:t>
            </a:r>
            <a:r>
              <a:rPr lang="es-ES" sz="1650" dirty="0" smtClean="0">
                <a:latin typeface="Montserrat" panose="00000500000000000000" pitchFamily="2" charset="0"/>
              </a:rPr>
              <a:t>exportadores </a:t>
            </a:r>
            <a:r>
              <a:rPr lang="es-ES" sz="1650" dirty="0" smtClean="0">
                <a:latin typeface="Montserrat" panose="00000500000000000000" pitchFamily="2" charset="0"/>
              </a:rPr>
              <a:t>mexicanos:</a:t>
            </a:r>
            <a:endParaRPr lang="es-ES" sz="1650" dirty="0" smtClean="0">
              <a:latin typeface="Montserrat" panose="00000500000000000000" pitchFamily="2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1650" dirty="0" smtClean="0">
                <a:latin typeface="Montserrat" panose="00000500000000000000" pitchFamily="2" charset="0"/>
              </a:rPr>
              <a:t>Los </a:t>
            </a:r>
            <a:r>
              <a:rPr lang="es-ES" sz="1650" b="1" dirty="0" smtClean="0">
                <a:latin typeface="Montserrat" panose="00000500000000000000" pitchFamily="2" charset="0"/>
              </a:rPr>
              <a:t>documentos </a:t>
            </a:r>
            <a:r>
              <a:rPr lang="es-ES" sz="1650" b="1" smtClean="0">
                <a:latin typeface="Montserrat" panose="00000500000000000000" pitchFamily="2" charset="0"/>
              </a:rPr>
              <a:t>serán </a:t>
            </a:r>
            <a:r>
              <a:rPr lang="es-ES" sz="1650" b="1" smtClean="0">
                <a:latin typeface="Montserrat" panose="00000500000000000000" pitchFamily="2" charset="0"/>
              </a:rPr>
              <a:t>válidos </a:t>
            </a:r>
            <a:r>
              <a:rPr lang="es-ES" sz="1650" b="1" dirty="0" smtClean="0">
                <a:latin typeface="Montserrat" panose="00000500000000000000" pitchFamily="2" charset="0"/>
              </a:rPr>
              <a:t>y reconocidos por las autoridades</a:t>
            </a:r>
            <a:r>
              <a:rPr lang="es-ES" sz="1650" dirty="0" smtClean="0">
                <a:latin typeface="Montserrat" panose="00000500000000000000" pitchFamily="2" charset="0"/>
              </a:rPr>
              <a:t>, de tal manera que </a:t>
            </a:r>
            <a:r>
              <a:rPr lang="es-ES" sz="1650" b="1" dirty="0" smtClean="0">
                <a:latin typeface="Montserrat" panose="00000500000000000000" pitchFamily="2" charset="0"/>
              </a:rPr>
              <a:t>no se exigirá en el país destino el documento original en formato físico.</a:t>
            </a:r>
            <a:endParaRPr lang="es-ES" sz="1650" b="1" dirty="0">
              <a:latin typeface="Montserrat" panose="00000500000000000000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87775" y="6264279"/>
            <a:ext cx="10408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rgbClr val="A42145"/>
                </a:solidFill>
                <a:latin typeface="Montserrat" panose="00000500000000000000" pitchFamily="2" charset="0"/>
              </a:rPr>
              <a:t>¡</a:t>
            </a:r>
            <a:r>
              <a:rPr lang="es-MX" b="1" dirty="0">
                <a:solidFill>
                  <a:srgbClr val="A42145"/>
                </a:solidFill>
                <a:latin typeface="Montserrat" panose="00000500000000000000" pitchFamily="2" charset="0"/>
              </a:rPr>
              <a:t>En la SE </a:t>
            </a:r>
            <a:r>
              <a:rPr lang="es-MX" b="1" dirty="0" smtClean="0">
                <a:solidFill>
                  <a:srgbClr val="A42145"/>
                </a:solidFill>
                <a:latin typeface="Montserrat" panose="00000500000000000000" pitchFamily="2" charset="0"/>
              </a:rPr>
              <a:t>seguimos trabajando en iniciativas para Facilitar el Comercio Exterior!</a:t>
            </a:r>
            <a:endParaRPr lang="es-MX" b="1" dirty="0">
              <a:solidFill>
                <a:srgbClr val="A42145"/>
              </a:solidFill>
              <a:latin typeface="Montserrat" panose="00000500000000000000" pitchFamily="2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96776" y="4806710"/>
            <a:ext cx="468063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 smtClean="0">
                <a:latin typeface="Montserrat" panose="00000500000000000000" pitchFamily="2" charset="0"/>
              </a:rPr>
              <a:t>! Conoce la </a:t>
            </a:r>
            <a:r>
              <a:rPr lang="es-ES" sz="1400" b="1" dirty="0">
                <a:latin typeface="Montserrat" panose="00000500000000000000" pitchFamily="2" charset="0"/>
              </a:rPr>
              <a:t>Decisión </a:t>
            </a:r>
            <a:r>
              <a:rPr lang="es-ES" sz="1400" b="1" dirty="0" smtClean="0">
                <a:latin typeface="Montserrat" panose="00000500000000000000" pitchFamily="2" charset="0"/>
              </a:rPr>
              <a:t>No.8 ¡</a:t>
            </a:r>
            <a:endParaRPr lang="es-ES" sz="1400" b="1" dirty="0">
              <a:latin typeface="Montserrat" panose="00000500000000000000" pitchFamily="2" charset="0"/>
            </a:endParaRPr>
          </a:p>
          <a:p>
            <a:pPr algn="ctr"/>
            <a:r>
              <a:rPr lang="es-ES" sz="1400" dirty="0" smtClean="0">
                <a:latin typeface="Montserrat" panose="00000500000000000000" pitchFamily="2" charset="0"/>
              </a:rPr>
              <a:t>Visualizador </a:t>
            </a:r>
            <a:r>
              <a:rPr lang="es-ES" sz="1400" dirty="0">
                <a:latin typeface="Montserrat" panose="00000500000000000000" pitchFamily="2" charset="0"/>
              </a:rPr>
              <a:t>de documentos electrónicos para la exportación e importación en las Ventanillas Únicas de Comercio Exterior en la Alianza del Pacífico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736309" y="176571"/>
            <a:ext cx="619143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dirty="0" smtClean="0">
                <a:latin typeface="Montserrat" panose="00000500000000000000" pitchFamily="2" charset="0"/>
              </a:rPr>
              <a:t>¿Sabías qué….?</a:t>
            </a:r>
            <a:endParaRPr lang="es-ES" sz="6000" dirty="0">
              <a:latin typeface="Montserrat" panose="00000500000000000000" pitchFamily="2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919" y="44781"/>
            <a:ext cx="2545081" cy="66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54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145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Castillo Camacho</dc:creator>
  <cp:lastModifiedBy>Dora Clelia Rodríguez Romero</cp:lastModifiedBy>
  <cp:revision>13</cp:revision>
  <dcterms:created xsi:type="dcterms:W3CDTF">2022-06-09T21:19:23Z</dcterms:created>
  <dcterms:modified xsi:type="dcterms:W3CDTF">2022-06-10T04:17:45Z</dcterms:modified>
</cp:coreProperties>
</file>