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"/>
  </p:notesMasterIdLst>
  <p:sldIdLst>
    <p:sldId id="260" r:id="rId5"/>
    <p:sldId id="261" r:id="rId6"/>
  </p:sldIdLst>
  <p:sldSz cx="7772400" cy="100584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E5D"/>
    <a:srgbClr val="008080"/>
    <a:srgbClr val="9D2449"/>
    <a:srgbClr val="D247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2"/>
  </p:normalViewPr>
  <p:slideViewPr>
    <p:cSldViewPr snapToGrid="0" snapToObjects="1">
      <p:cViewPr>
        <p:scale>
          <a:sx n="63" d="100"/>
          <a:sy n="63" d="100"/>
        </p:scale>
        <p:origin x="2484" y="66"/>
      </p:cViewPr>
      <p:guideLst>
        <p:guide orient="horz" pos="3168"/>
        <p:guide pos="244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/>
              <a:t>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24841E-2189-4788-9689-01842EBE1F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smtClean="0"/>
              <a:t>Editar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es-ES" smtClean="0"/>
              <a:t>Editar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smtClean="0"/>
              <a:t>Editar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es-ES" smtClean="0"/>
              <a:t>Editar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es-ES" smtClean="0"/>
              <a:t>Editar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es-ES" smtClean="0"/>
              <a:t>Editar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es-ES" smtClean="0"/>
              <a:t>Editar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es-ES" smtClean="0"/>
              <a:t>Editar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Fare clic per modificare gli stili del testo dello schema</a:t>
            </a:r>
          </a:p>
          <a:p>
            <a:pPr lvl="1" rtl="0"/>
            <a:r>
              <a:rPr lang="es"/>
              <a:t>Secondo livello</a:t>
            </a:r>
          </a:p>
          <a:p>
            <a:pPr lvl="2" rtl="0"/>
            <a:r>
              <a:rPr lang="es"/>
              <a:t>Terzo livello</a:t>
            </a:r>
          </a:p>
          <a:p>
            <a:pPr lvl="3" rtl="0"/>
            <a:r>
              <a:rPr lang="es"/>
              <a:t>Quarto livello</a:t>
            </a:r>
          </a:p>
          <a:p>
            <a:pPr lvl="4" rtl="0"/>
            <a:r>
              <a:rPr lang="es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0420942-0C1D-C342-8146-AAA4F3CAD5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657396" y="5485431"/>
            <a:ext cx="3012577" cy="2656084"/>
            <a:chOff x="1278119" y="5880732"/>
            <a:chExt cx="2387153" cy="2082021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278119" y="5880732"/>
              <a:ext cx="1954065" cy="2082021"/>
            </a:xfrm>
            <a:prstGeom prst="rect">
              <a:avLst/>
            </a:prstGeom>
          </p:spPr>
        </p:pic>
        <p:pic>
          <p:nvPicPr>
            <p:cNvPr id="25" name="Picture 10" descr="Approved icon profile verification accept badge Vector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7300" y1="50000" x2="47300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736" y="5912740"/>
              <a:ext cx="831536" cy="87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/>
          <p:cNvGrpSpPr/>
          <p:nvPr/>
        </p:nvGrpSpPr>
        <p:grpSpPr>
          <a:xfrm rot="20269603">
            <a:off x="-662013" y="5873179"/>
            <a:ext cx="3487979" cy="3826295"/>
            <a:chOff x="-49290" y="3376852"/>
            <a:chExt cx="3806636" cy="3253959"/>
          </a:xfrm>
        </p:grpSpPr>
        <p:grpSp>
          <p:nvGrpSpPr>
            <p:cNvPr id="3" name="Grupo 2"/>
            <p:cNvGrpSpPr/>
            <p:nvPr/>
          </p:nvGrpSpPr>
          <p:grpSpPr>
            <a:xfrm flipH="1">
              <a:off x="-49290" y="3376852"/>
              <a:ext cx="3187691" cy="3253959"/>
              <a:chOff x="9650861" y="4218425"/>
              <a:chExt cx="2681231" cy="2474827"/>
            </a:xfrm>
          </p:grpSpPr>
          <p:pic>
            <p:nvPicPr>
              <p:cNvPr id="5" name="Picture 4" descr="correo electrónico con at - Iconos gratis de interfaz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76723" flipH="1">
                <a:off x="10678775" y="5719114"/>
                <a:ext cx="1138094" cy="948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correo electrónico con at - Iconos gratis de interfaz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74470" flipH="1">
                <a:off x="9650861" y="5887013"/>
                <a:ext cx="973897" cy="806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correo electrónico con at - Iconos gratis de interfaz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456541" flipV="1">
                <a:off x="11097593" y="4675513"/>
                <a:ext cx="500392" cy="422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correo electrónico con at - Iconos gratis de interfaz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015453" flipH="1">
                <a:off x="10879961" y="4913834"/>
                <a:ext cx="1452131" cy="952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orreo electrónico con at - Iconos gratis de interfaz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84566" flipH="1">
                <a:off x="10967641" y="4218425"/>
                <a:ext cx="592571" cy="484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4" descr="correo electrónico con at - Iconos gratis de interfaz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43459" flipH="1" flipV="1">
              <a:off x="3162434" y="6012017"/>
              <a:ext cx="594912" cy="55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>
            <a:off x="41695" y="87221"/>
            <a:ext cx="7806905" cy="820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200" b="1" spc="700" dirty="0" smtClean="0">
                <a:solidFill>
                  <a:srgbClr val="9D2449"/>
                </a:solidFill>
                <a:latin typeface="Montserrat Black" panose="00000A00000000000000" pitchFamily="2" charset="0"/>
                <a:ea typeface="+mn-ea"/>
                <a:cs typeface="+mn-cs"/>
              </a:rPr>
              <a:t>¡IMPORTANTE!</a:t>
            </a:r>
            <a:endParaRPr lang="es-MX" sz="5200" b="1" spc="700" dirty="0">
              <a:solidFill>
                <a:srgbClr val="9D2449"/>
              </a:solidFill>
              <a:latin typeface="Montserrat Black" panose="00000A00000000000000" pitchFamily="2" charset="0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8289" y="9198451"/>
            <a:ext cx="7785665" cy="901210"/>
            <a:chOff x="0" y="5395099"/>
            <a:chExt cx="9174246" cy="680869"/>
          </a:xfrm>
        </p:grpSpPr>
        <p:pic>
          <p:nvPicPr>
            <p:cNvPr id="12" name="Imagen 11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" t="6510" r="62876" b="88138"/>
            <a:stretch/>
          </p:blipFill>
          <p:spPr>
            <a:xfrm>
              <a:off x="3232428" y="5395099"/>
              <a:ext cx="2383714" cy="430181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0" y="5800791"/>
              <a:ext cx="9174246" cy="231281"/>
            </a:xfrm>
            <a:prstGeom prst="rect">
              <a:avLst/>
            </a:prstGeom>
            <a:solidFill>
              <a:srgbClr val="B38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135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543300" y="5798969"/>
              <a:ext cx="187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</a:rPr>
                <a:t>www.snice.gob.mx</a:t>
              </a:r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248214" y="932741"/>
            <a:ext cx="7200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rgbClr val="285C4D"/>
                </a:solidFill>
                <a:latin typeface="Montserrat SemiBold" panose="00000700000000000000" pitchFamily="2" charset="0"/>
              </a:rPr>
              <a:t>Las </a:t>
            </a:r>
            <a:r>
              <a:rPr lang="es-MX" sz="2000" b="1" dirty="0" smtClean="0">
                <a:solidFill>
                  <a:srgbClr val="285C4D"/>
                </a:solidFill>
                <a:latin typeface="Montserrat SemiBold" panose="00000700000000000000" pitchFamily="2" charset="0"/>
              </a:rPr>
              <a:t>notificaciones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</a:rPr>
              <a:t> 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a cargo de la Dirección General de Facilitación Comercial</a:t>
            </a: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 </a:t>
            </a:r>
            <a:r>
              <a:rPr lang="es-MX" sz="2000" dirty="0" smtClean="0">
                <a:solidFill>
                  <a:srgbClr val="285C4D"/>
                </a:solidFill>
                <a:latin typeface="Montserrat SemiBold" panose="00000700000000000000" pitchFamily="2" charset="0"/>
              </a:rPr>
              <a:t>que deban realizarse personalmente, se realizan a </a:t>
            </a:r>
            <a:r>
              <a:rPr lang="es-MX" sz="2000" dirty="0">
                <a:solidFill>
                  <a:srgbClr val="285C4D"/>
                </a:solidFill>
                <a:latin typeface="Montserrat SemiBold" panose="00000700000000000000" pitchFamily="2" charset="0"/>
              </a:rPr>
              <a:t>través </a:t>
            </a:r>
            <a:r>
              <a:rPr lang="es-MX" sz="2000" dirty="0" smtClean="0">
                <a:solidFill>
                  <a:srgbClr val="285C4D"/>
                </a:solidFill>
                <a:latin typeface="Montserrat SemiBold" panose="00000700000000000000" pitchFamily="2" charset="0"/>
              </a:rPr>
              <a:t>del </a:t>
            </a:r>
            <a:r>
              <a:rPr lang="es-MX" sz="2000" dirty="0">
                <a:solidFill>
                  <a:srgbClr val="285C4D"/>
                </a:solidFill>
                <a:latin typeface="Montserrat SemiBold" panose="00000700000000000000" pitchFamily="2" charset="0"/>
              </a:rPr>
              <a:t>correo </a:t>
            </a:r>
            <a:r>
              <a:rPr lang="es-MX" sz="2000" dirty="0" smtClean="0">
                <a:solidFill>
                  <a:srgbClr val="285C4D"/>
                </a:solidFill>
                <a:latin typeface="Montserrat SemiBold" panose="00000700000000000000" pitchFamily="2" charset="0"/>
              </a:rPr>
              <a:t>electrónico:</a:t>
            </a:r>
            <a:endParaRPr lang="es-MX" sz="2000" dirty="0">
              <a:solidFill>
                <a:srgbClr val="285C4D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39448" y="1958266"/>
            <a:ext cx="3048474" cy="2366032"/>
            <a:chOff x="270700" y="2685736"/>
            <a:chExt cx="3048474" cy="2366032"/>
          </a:xfrm>
        </p:grpSpPr>
        <p:pic>
          <p:nvPicPr>
            <p:cNvPr id="21" name="Picture 6" descr="Adhesive Tape Musical Note - Cinta De Notas Png Clipart (#2137712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735" b="95168" l="11136" r="892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00" y="2685736"/>
              <a:ext cx="3048474" cy="2366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/>
            <p:cNvSpPr/>
            <p:nvPr/>
          </p:nvSpPr>
          <p:spPr>
            <a:xfrm>
              <a:off x="1082883" y="3228710"/>
              <a:ext cx="151941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Registrado en la VUCEM </a:t>
              </a:r>
              <a:r>
                <a:rPr lang="es-MX" sz="1400" dirty="0" smtClean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para oír y recibir notificaciones</a:t>
              </a:r>
              <a:endParaRPr lang="es-MX" sz="14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965220" y="1893709"/>
            <a:ext cx="3048474" cy="2366032"/>
            <a:chOff x="2946193" y="2651534"/>
            <a:chExt cx="3048474" cy="2366032"/>
          </a:xfrm>
        </p:grpSpPr>
        <p:pic>
          <p:nvPicPr>
            <p:cNvPr id="19" name="Picture 6" descr="Adhesive Tape Musical Note - Cinta De Notas Png Clipart (#2137712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735" b="95168" l="11136" r="892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193" y="2651534"/>
              <a:ext cx="3048474" cy="2366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ángulo 19"/>
            <p:cNvSpPr/>
            <p:nvPr/>
          </p:nvSpPr>
          <p:spPr>
            <a:xfrm>
              <a:off x="3741680" y="2949565"/>
              <a:ext cx="162252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Que las empresas </a:t>
              </a:r>
              <a:r>
                <a:rPr lang="es-MX" sz="1400" b="1" dirty="0" smtClean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hayan proporcionado </a:t>
              </a:r>
              <a:r>
                <a:rPr lang="es-MX" sz="1400" dirty="0" smtClean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en las diversas actuaciones ante la </a:t>
              </a:r>
              <a:r>
                <a:rPr lang="es-MX" sz="1400" b="1" dirty="0" smtClean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DGFCCE</a:t>
              </a:r>
              <a:endParaRPr lang="es-MX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3" name="Rectángulo redondeado 22"/>
          <p:cNvSpPr/>
          <p:nvPr/>
        </p:nvSpPr>
        <p:spPr>
          <a:xfrm>
            <a:off x="497699" y="4360905"/>
            <a:ext cx="3066157" cy="919401"/>
          </a:xfrm>
          <a:prstGeom prst="roundRect">
            <a:avLst/>
          </a:prstGeom>
          <a:ln w="38100">
            <a:solidFill>
              <a:srgbClr val="B38E5D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El destinatario deberá </a:t>
            </a:r>
            <a:r>
              <a:rPr lang="es-MX" sz="1600" dirty="0">
                <a:solidFill>
                  <a:srgbClr val="9D2449"/>
                </a:solidFill>
                <a:latin typeface="Montserrat SemiBold" panose="00000700000000000000" pitchFamily="2" charset="0"/>
              </a:rPr>
              <a:t>confirmar la recepción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del correo.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3882033" y="4947600"/>
            <a:ext cx="3566872" cy="2281476"/>
          </a:xfrm>
          <a:prstGeom prst="roundRect">
            <a:avLst/>
          </a:prstGeom>
          <a:ln w="38100">
            <a:solidFill>
              <a:srgbClr val="B38E5D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En caso de que la </a:t>
            </a:r>
            <a:r>
              <a:rPr lang="es-MX" sz="1600" dirty="0">
                <a:solidFill>
                  <a:srgbClr val="9D2449"/>
                </a:solidFill>
                <a:latin typeface="Montserrat SemiBold" panose="00000700000000000000" pitchFamily="2" charset="0"/>
              </a:rPr>
              <a:t>DGFCCE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 no reciba la confirmación, 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publicará un</a:t>
            </a:r>
            <a:r>
              <a:rPr lang="es-MX" sz="1600" b="1" dirty="0" smtClean="0">
                <a:solidFill>
                  <a:srgbClr val="9D2449"/>
                </a:solidFill>
                <a:latin typeface="Montserrat SemiBold" panose="00000700000000000000" pitchFamily="2" charset="0"/>
              </a:rPr>
              <a:t> AVISO DE DISPONIBILIDAD DE NOTIFICACIÓN 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de los correos electrónicos a los cuales se realizó la notificación,  en el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portal www.snice.gob.mx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248214" y="4196240"/>
            <a:ext cx="7200691" cy="0"/>
          </a:xfrm>
          <a:prstGeom prst="line">
            <a:avLst/>
          </a:prstGeom>
          <a:ln w="38100">
            <a:solidFill>
              <a:srgbClr val="D4C19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>
            <a:off x="4381467" y="7155466"/>
            <a:ext cx="2672891" cy="1997558"/>
            <a:chOff x="7933229" y="2869870"/>
            <a:chExt cx="4365687" cy="3615596"/>
          </a:xfrm>
        </p:grpSpPr>
        <p:grpSp>
          <p:nvGrpSpPr>
            <p:cNvPr id="36" name="Grupo 35"/>
            <p:cNvGrpSpPr/>
            <p:nvPr/>
          </p:nvGrpSpPr>
          <p:grpSpPr>
            <a:xfrm>
              <a:off x="7933229" y="2869870"/>
              <a:ext cx="4365687" cy="3615596"/>
              <a:chOff x="268896" y="508391"/>
              <a:chExt cx="4264952" cy="3316162"/>
            </a:xfrm>
          </p:grpSpPr>
          <p:pic>
            <p:nvPicPr>
              <p:cNvPr id="38" name="Picture 6" descr="Resultado de imagen para monitor de computadora 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96" y="508391"/>
                <a:ext cx="4264952" cy="3316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Imagen 3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7045" y="742407"/>
                <a:ext cx="3708654" cy="1805867"/>
              </a:xfrm>
              <a:prstGeom prst="rect">
                <a:avLst/>
              </a:prstGeom>
            </p:spPr>
          </p:pic>
        </p:grpSp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11"/>
            <a:srcRect l="5143" t="21513" r="6857" b="23460"/>
            <a:stretch/>
          </p:blipFill>
          <p:spPr>
            <a:xfrm>
              <a:off x="8205642" y="4109150"/>
              <a:ext cx="3796250" cy="104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4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401" r="28299"/>
          <a:stretch/>
        </p:blipFill>
        <p:spPr>
          <a:xfrm>
            <a:off x="586740" y="742950"/>
            <a:ext cx="659892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2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5CE603-0589-46D7-A931-0BB7F9CAA5D9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10dd7f8a-f247-48ee-8534-441ce336aea6"/>
    <ds:schemaRef ds:uri="http://schemas.microsoft.com/office/infopath/2007/PartnerControls"/>
    <ds:schemaRef ds:uri="http://purl.org/dc/terms/"/>
    <ds:schemaRef ds:uri="http://purl.org/dc/dcmitype/"/>
    <ds:schemaRef ds:uri="http://schemas.microsoft.com/sharepoint/v3"/>
    <ds:schemaRef ds:uri="9a0666c7-4cba-45e4-bb78-1ed48d50e5d1"/>
    <ds:schemaRef ds:uri="876de33e-aaa5-4507-9b92-b84e676ded0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29454F-6A60-453B-8018-AC42D8C5DE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1AD6D-405D-4853-811C-F5941BFA7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Siete formas de colaborar en PowerPoint</Template>
  <TotalTime>192</TotalTime>
  <Words>71</Words>
  <Application>Microsoft Office PowerPoint</Application>
  <PresentationFormat>Personalizado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Black</vt:lpstr>
      <vt:lpstr>Montserrat SemiBold</vt:lpstr>
      <vt:lpstr>Tema di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Quetzali García Ojeda</dc:creator>
  <cp:lastModifiedBy>Quetzali García Ojeda</cp:lastModifiedBy>
  <cp:revision>8</cp:revision>
  <dcterms:created xsi:type="dcterms:W3CDTF">2020-07-07T21:07:25Z</dcterms:created>
  <dcterms:modified xsi:type="dcterms:W3CDTF">2020-07-08T00:20:11Z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