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69" r:id="rId4"/>
    <p:sldId id="258" r:id="rId5"/>
    <p:sldId id="268" r:id="rId6"/>
    <p:sldId id="260" r:id="rId7"/>
    <p:sldId id="272" r:id="rId8"/>
    <p:sldId id="273" r:id="rId9"/>
    <p:sldId id="270" r:id="rId10"/>
    <p:sldId id="266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145"/>
    <a:srgbClr val="BC945A"/>
    <a:srgbClr val="DEC9A2"/>
    <a:srgbClr val="6E152E"/>
    <a:srgbClr val="691B31"/>
    <a:srgbClr val="404040"/>
    <a:srgbClr val="245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86450"/>
  </p:normalViewPr>
  <p:slideViewPr>
    <p:cSldViewPr snapToGrid="0" snapToObjects="1">
      <p:cViewPr varScale="1">
        <p:scale>
          <a:sx n="112" d="100"/>
          <a:sy n="112" d="100"/>
        </p:scale>
        <p:origin x="18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CE466-34DB-48A1-B6DD-6DA9FE6B018E}" type="datetimeFigureOut">
              <a:rPr lang="es-MX" smtClean="0"/>
              <a:t>08/10/2020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0DF91-002E-4626-88C7-FD00A7D1E9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94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DF91-002E-4626-88C7-FD00A7D1E953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772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13" y="5205162"/>
            <a:ext cx="4019120" cy="99059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1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52563" y="3606800"/>
            <a:ext cx="9215437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6B0B0-52A6-6C41-A530-1440610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0BC0CB-2C47-194B-B1F8-75F083E3F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1653"/>
            <a:ext cx="10515600" cy="4255310"/>
          </a:xfrm>
        </p:spPr>
        <p:txBody>
          <a:bodyPr vert="eaVert"/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AD14C-2138-6F4F-B03D-F9ED9A3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28441-9A13-2B4D-81D4-40E3DD80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6E4CD-0587-474C-88E0-76CAAC92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806170"/>
            <a:ext cx="10512000" cy="0"/>
          </a:xfrm>
          <a:prstGeom prst="line">
            <a:avLst/>
          </a:prstGeom>
          <a:ln w="190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01591-7198-0F4D-9D55-9B41236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B0F64-10CB-1B4E-A94E-BA986C03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24527-C05A-DB4D-84EE-018127D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5488668"/>
            <a:ext cx="2790391" cy="68774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917782" y="2589519"/>
            <a:ext cx="7274218" cy="1006609"/>
          </a:xfrm>
          <a:prstGeom prst="rect">
            <a:avLst/>
          </a:prstGeom>
          <a:gradFill>
            <a:gsLst>
              <a:gs pos="0">
                <a:srgbClr val="6E152E">
                  <a:shade val="67500"/>
                  <a:satMod val="115000"/>
                  <a:alpha val="0"/>
                </a:srgbClr>
              </a:gs>
              <a:gs pos="100000">
                <a:srgbClr val="6E152E">
                  <a:shade val="100000"/>
                  <a:satMod val="11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59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b="0" i="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 smtClean="0"/>
              <a:t>Lorem ipsum</a:t>
            </a:r>
            <a:br>
              <a:rPr lang="es-ES" dirty="0" smtClean="0"/>
            </a:br>
            <a:r>
              <a:rPr lang="es-ES" dirty="0" smtClean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 smtClean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488189" y="239784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634A7-9004-D440-86C3-4AB48AA7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84706"/>
            <a:ext cx="10515600" cy="2852737"/>
          </a:xfrm>
        </p:spPr>
        <p:txBody>
          <a:bodyPr anchor="b"/>
          <a:lstStyle>
            <a:lvl1pPr>
              <a:defRPr sz="6000" b="0" i="0"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3C5C9E-DB6F-504B-93BB-66CF3497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64431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46251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30" y="1825625"/>
            <a:ext cx="6489970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08/10/2020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366713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6713"/>
            <a:ext cx="10515600" cy="130333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 b="0" i="0">
                <a:latin typeface="Montserrat Medium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 smtClean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08/10/2020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08/10/2020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917782" y="2589519"/>
            <a:ext cx="7274218" cy="1006609"/>
          </a:xfrm>
          <a:prstGeom prst="rect">
            <a:avLst/>
          </a:prstGeom>
          <a:gradFill>
            <a:gsLst>
              <a:gs pos="0">
                <a:srgbClr val="6E152E">
                  <a:shade val="67500"/>
                  <a:satMod val="115000"/>
                  <a:alpha val="0"/>
                </a:srgbClr>
              </a:gs>
              <a:gs pos="100000">
                <a:srgbClr val="6E152E">
                  <a:shade val="100000"/>
                  <a:satMod val="11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36380" y="3876851"/>
            <a:ext cx="7119240" cy="6588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08/10/2020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41508-0523-EB44-8782-98EE122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08/10/2020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272732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5313" y="1076325"/>
            <a:ext cx="3932237" cy="1576388"/>
          </a:xfrm>
        </p:spPr>
        <p:txBody>
          <a:bodyPr/>
          <a:lstStyle>
            <a:lvl1pPr marL="0" indent="0">
              <a:buNone/>
              <a:defRPr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210F0-7655-9348-979B-F10284E2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372176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BF44C-2FF4-B347-B721-2814E74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08/10/2020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35DECE-B230-5F4B-97A7-EE46C22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1DD807-9735-484F-B0A4-5F9D807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313" y="1076325"/>
            <a:ext cx="4062145" cy="1576388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4000"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24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08/10/2020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ntanillaunica.gob.mx/vucem/Ingreso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ntanillaunica.gob.mx/vucem/Ingreso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98921" y="1397000"/>
            <a:ext cx="10322719" cy="2336800"/>
          </a:xfrm>
        </p:spPr>
        <p:txBody>
          <a:bodyPr>
            <a:noAutofit/>
          </a:bodyPr>
          <a:lstStyle/>
          <a:p>
            <a:r>
              <a:rPr lang="es-MX" sz="3200" dirty="0" smtClean="0"/>
              <a:t>GUÍA VENTANILLA ÚNICA</a:t>
            </a:r>
          </a:p>
          <a:p>
            <a:r>
              <a:rPr lang="es-MX" sz="3200" dirty="0" smtClean="0"/>
              <a:t>MODIFICACIONES A SOCIOS Y ACCIONISTAS </a:t>
            </a:r>
          </a:p>
          <a:p>
            <a:r>
              <a:rPr lang="es-MX" sz="3200" dirty="0" smtClean="0"/>
              <a:t>PROGRAMAS DE FOMENTO</a:t>
            </a:r>
            <a:endParaRPr lang="es-MX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Dirección General de Facilitación Comercial y Comercio Exterior</a:t>
            </a:r>
          </a:p>
        </p:txBody>
      </p:sp>
    </p:spTree>
    <p:extLst>
      <p:ext uri="{BB962C8B-B14F-4D97-AF65-F5344CB8AC3E}">
        <p14:creationId xmlns:p14="http://schemas.microsoft.com/office/powerpoint/2010/main" val="23881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74143" y="1199117"/>
            <a:ext cx="10126721" cy="561931"/>
          </a:xfrm>
        </p:spPr>
        <p:txBody>
          <a:bodyPr>
            <a:noAutofit/>
          </a:bodyPr>
          <a:lstStyle/>
          <a:p>
            <a:r>
              <a:rPr lang="es-MX" sz="2800" dirty="0"/>
              <a:t>GRACIAS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36380" y="2426002"/>
            <a:ext cx="7375716" cy="2036270"/>
          </a:xfrm>
        </p:spPr>
        <p:txBody>
          <a:bodyPr/>
          <a:lstStyle/>
          <a:p>
            <a:r>
              <a:rPr lang="es-MX" dirty="0"/>
              <a:t>Dirección General de Facilitación Comercial y </a:t>
            </a:r>
            <a:r>
              <a:rPr lang="es-MX" dirty="0" smtClean="0"/>
              <a:t>de Comercio Exterior</a:t>
            </a:r>
          </a:p>
          <a:p>
            <a:endParaRPr lang="es-MX" dirty="0" smtClean="0"/>
          </a:p>
          <a:p>
            <a:r>
              <a:rPr lang="es-MX" dirty="0" smtClean="0"/>
              <a:t>atencion.immex@economia.gob.mx</a:t>
            </a:r>
          </a:p>
          <a:p>
            <a:r>
              <a:rPr lang="es-MX" dirty="0" smtClean="0"/>
              <a:t>atencion.prosec@economia.gob.mx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0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04860"/>
            <a:ext cx="10871200" cy="1147660"/>
          </a:xfrm>
        </p:spPr>
        <p:txBody>
          <a:bodyPr>
            <a:normAutofit/>
          </a:bodyPr>
          <a:lstStyle/>
          <a:p>
            <a:pPr algn="l"/>
            <a:r>
              <a:rPr lang="es-MX" sz="3600" b="1" dirty="0" smtClean="0">
                <a:solidFill>
                  <a:srgbClr val="BC945A"/>
                </a:solidFill>
                <a:latin typeface="Montserrat" panose="00000500000000000000" pitchFamily="2" charset="0"/>
              </a:rPr>
              <a:t>MODIFICACIÓN SOCIOS Y ACCIONISTAS</a:t>
            </a:r>
            <a:endParaRPr lang="es-MX" sz="3600" b="1" dirty="0">
              <a:solidFill>
                <a:srgbClr val="BC945A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74650" y="1912729"/>
            <a:ext cx="11214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Montserrat" panose="00000500000000000000" pitchFamily="2" charset="0"/>
              </a:rPr>
              <a:t>Se pone a disposición de los particulares la guía para realizar el cambio / actualización de los socios y accionistas de las empresas que cuenten con un Programa IMMEX o PROSEC autorizado por la Secretaria de Economía.  </a:t>
            </a:r>
          </a:p>
          <a:p>
            <a:pPr algn="ctr"/>
            <a:endParaRPr lang="es-MX" sz="2800" dirty="0">
              <a:latin typeface="Montserrat" panose="00000500000000000000" pitchFamily="2" charset="0"/>
            </a:endParaRPr>
          </a:p>
          <a:p>
            <a:pPr algn="ctr"/>
            <a:r>
              <a:rPr lang="es-MX" sz="2800" dirty="0" smtClean="0">
                <a:latin typeface="Montserrat" panose="00000500000000000000" pitchFamily="2" charset="0"/>
              </a:rPr>
              <a:t>Lo </a:t>
            </a:r>
            <a:r>
              <a:rPr lang="es-MX" sz="2800" dirty="0">
                <a:latin typeface="Montserrat" panose="00000500000000000000" pitchFamily="2" charset="0"/>
              </a:rPr>
              <a:t>a</a:t>
            </a:r>
            <a:r>
              <a:rPr lang="es-MX" sz="2800" dirty="0" smtClean="0">
                <a:latin typeface="Montserrat" panose="00000500000000000000" pitchFamily="2" charset="0"/>
              </a:rPr>
              <a:t>nterior a efecto de mantener actualizada la información registrada en su programa y dar cumplimiento a lo señalado por la normatividad aplicable. </a:t>
            </a:r>
            <a:endParaRPr lang="es-MX" sz="1600" i="1" dirty="0">
              <a:latin typeface="Montserrat" panose="00000500000000000000" pitchFamily="2" charset="0"/>
            </a:endParaRPr>
          </a:p>
          <a:p>
            <a:pPr algn="ctr"/>
            <a:endParaRPr lang="es-MX" sz="1600" i="1" dirty="0" smtClean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77832" y="2418601"/>
            <a:ext cx="6936368" cy="3782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04860"/>
            <a:ext cx="10515600" cy="1147660"/>
          </a:xfrm>
        </p:spPr>
        <p:txBody>
          <a:bodyPr>
            <a:normAutofit/>
          </a:bodyPr>
          <a:lstStyle/>
          <a:p>
            <a:pPr algn="l"/>
            <a:r>
              <a:rPr lang="es-MX" sz="3600" b="1" dirty="0">
                <a:solidFill>
                  <a:srgbClr val="BC945A"/>
                </a:solidFill>
                <a:latin typeface="Montserrat" panose="00000500000000000000" pitchFamily="2" charset="0"/>
              </a:rPr>
              <a:t>ALTA </a:t>
            </a:r>
            <a:r>
              <a:rPr lang="es-MX" sz="3600" b="1" dirty="0" smtClean="0">
                <a:solidFill>
                  <a:srgbClr val="BC945A"/>
                </a:solidFill>
                <a:latin typeface="Montserrat" panose="00000500000000000000" pitchFamily="2" charset="0"/>
              </a:rPr>
              <a:t> SOCIOS O ACCIONISTAS</a:t>
            </a:r>
            <a:endParaRPr lang="es-MX" sz="3600" b="1" dirty="0">
              <a:solidFill>
                <a:srgbClr val="BC945A"/>
              </a:solidFill>
              <a:latin typeface="Montserrat" panose="00000500000000000000" pitchFamily="2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10459233" y="4084547"/>
            <a:ext cx="300624" cy="450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41300" y="1276106"/>
            <a:ext cx="11772900" cy="5092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MX" b="1" dirty="0" smtClean="0"/>
              <a:t>Ingresar a la Ventanilla Digital</a:t>
            </a:r>
          </a:p>
          <a:p>
            <a:pPr algn="l">
              <a:lnSpc>
                <a:spcPct val="100000"/>
              </a:lnSpc>
            </a:pPr>
            <a:r>
              <a:rPr lang="es-MX" sz="1200" dirty="0" smtClean="0"/>
              <a:t>En el menú VUCEM seleccionar en el siguiente orden: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dirty="0" smtClean="0"/>
              <a:t>Usuarios </a:t>
            </a:r>
          </a:p>
          <a:p>
            <a:pPr marL="971550" lvl="1" indent="-285750">
              <a:lnSpc>
                <a:spcPct val="100000"/>
              </a:lnSpc>
            </a:pPr>
            <a:r>
              <a:rPr lang="es-MX" sz="2200" dirty="0" smtClean="0">
                <a:solidFill>
                  <a:srgbClr val="404040"/>
                </a:solidFill>
                <a:latin typeface="Montserrat SemiBold" panose="00000700000000000000" pitchFamily="2" charset="0"/>
              </a:rPr>
              <a:t>Administración de los usuarios</a:t>
            </a:r>
          </a:p>
          <a:p>
            <a:pPr marL="1428750" lvl="2" indent="-285750">
              <a:lnSpc>
                <a:spcPct val="100000"/>
              </a:lnSpc>
            </a:pPr>
            <a:r>
              <a:rPr lang="es-MX" dirty="0" smtClean="0">
                <a:solidFill>
                  <a:srgbClr val="404040"/>
                </a:solidFill>
                <a:latin typeface="Montserrat SemiBold" panose="00000700000000000000" pitchFamily="2" charset="0"/>
              </a:rPr>
              <a:t>Personas relacionadas</a:t>
            </a:r>
          </a:p>
          <a:p>
            <a:pPr marL="1885950" lvl="3" indent="-285750">
              <a:lnSpc>
                <a:spcPct val="100000"/>
              </a:lnSpc>
            </a:pPr>
            <a:r>
              <a:rPr lang="es-MX" dirty="0" smtClean="0">
                <a:solidFill>
                  <a:srgbClr val="404040"/>
                </a:solidFill>
                <a:latin typeface="Montserrat SemiBold" panose="00000700000000000000" pitchFamily="2" charset="0"/>
              </a:rPr>
              <a:t>Administrar Socios y Accionistas</a:t>
            </a:r>
          </a:p>
          <a:p>
            <a:pPr algn="l">
              <a:lnSpc>
                <a:spcPct val="100000"/>
              </a:lnSpc>
            </a:pPr>
            <a:endParaRPr lang="es-MX" sz="1200" dirty="0" smtClean="0">
              <a:hlinkClick r:id="rId3"/>
            </a:endParaRPr>
          </a:p>
          <a:p>
            <a:pPr algn="l">
              <a:lnSpc>
                <a:spcPct val="100000"/>
              </a:lnSpc>
            </a:pPr>
            <a:endParaRPr lang="es-MX" sz="1200" dirty="0" smtClean="0">
              <a:hlinkClick r:id="rId3"/>
            </a:endParaRPr>
          </a:p>
          <a:p>
            <a:pPr algn="l">
              <a:lnSpc>
                <a:spcPct val="100000"/>
              </a:lnSpc>
            </a:pPr>
            <a:endParaRPr lang="es-MX" sz="1200" dirty="0" smtClean="0">
              <a:hlinkClick r:id="rId3"/>
            </a:endParaRPr>
          </a:p>
          <a:p>
            <a:pPr algn="l">
              <a:lnSpc>
                <a:spcPct val="100000"/>
              </a:lnSpc>
            </a:pPr>
            <a:endParaRPr lang="es-MX" sz="1200" dirty="0" smtClean="0">
              <a:hlinkClick r:id="rId3"/>
            </a:endParaRPr>
          </a:p>
          <a:p>
            <a:pPr algn="l">
              <a:lnSpc>
                <a:spcPct val="100000"/>
              </a:lnSpc>
            </a:pPr>
            <a:endParaRPr lang="es-MX" sz="1200" dirty="0" smtClean="0">
              <a:hlinkClick r:id="rId3"/>
            </a:endParaRPr>
          </a:p>
          <a:p>
            <a:pPr algn="l">
              <a:lnSpc>
                <a:spcPct val="100000"/>
              </a:lnSpc>
            </a:pPr>
            <a:endParaRPr lang="es-MX" sz="1200" dirty="0" smtClean="0">
              <a:hlinkClick r:id="rId3"/>
            </a:endParaRPr>
          </a:p>
          <a:p>
            <a:pPr algn="l">
              <a:lnSpc>
                <a:spcPct val="100000"/>
              </a:lnSpc>
            </a:pPr>
            <a:endParaRPr lang="es-MX" sz="1200" dirty="0" smtClean="0">
              <a:hlinkClick r:id="rId3"/>
            </a:endParaRPr>
          </a:p>
          <a:p>
            <a:pPr algn="l">
              <a:lnSpc>
                <a:spcPct val="100000"/>
              </a:lnSpc>
            </a:pPr>
            <a:endParaRPr lang="es-MX" sz="1200" dirty="0" smtClean="0">
              <a:hlinkClick r:id="rId3"/>
            </a:endParaRPr>
          </a:p>
          <a:p>
            <a:pPr algn="l">
              <a:lnSpc>
                <a:spcPct val="100000"/>
              </a:lnSpc>
            </a:pPr>
            <a:endParaRPr lang="es-MX" sz="1200" dirty="0" smtClean="0">
              <a:hlinkClick r:id="rId3"/>
            </a:endParaRPr>
          </a:p>
          <a:p>
            <a:pPr algn="l">
              <a:lnSpc>
                <a:spcPct val="100000"/>
              </a:lnSpc>
            </a:pPr>
            <a:r>
              <a:rPr lang="es-MX" sz="1200" dirty="0" smtClean="0">
                <a:hlinkClick r:id="rId3"/>
              </a:rPr>
              <a:t>https://www.ventanillaunica.gob.mx/vucem/Ingreso.html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522" y="2151945"/>
            <a:ext cx="3971049" cy="2518124"/>
          </a:xfrm>
        </p:spPr>
        <p:txBody>
          <a:bodyPr/>
          <a:lstStyle/>
          <a:p>
            <a:pPr algn="just"/>
            <a:endParaRPr lang="es-MX" sz="2400" dirty="0" smtClean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285750" indent="-285750" algn="just">
              <a:buFont typeface="Montserrat Medium" panose="00000600000000000000" pitchFamily="2" charset="0"/>
              <a:buChar char="1"/>
            </a:pPr>
            <a:r>
              <a:rPr lang="es-MX" sz="1800" dirty="0" smtClean="0">
                <a:latin typeface="Montserrat Medium" panose="00000600000000000000" pitchFamily="2" charset="0"/>
              </a:rPr>
              <a:t>Capturar un RFC previamente registrado ante el SAT</a:t>
            </a:r>
          </a:p>
          <a:p>
            <a:pPr algn="just"/>
            <a:endParaRPr lang="es-MX" sz="1800" dirty="0" smtClean="0">
              <a:latin typeface="Montserrat Medium" panose="00000600000000000000" pitchFamily="2" charset="0"/>
            </a:endParaRPr>
          </a:p>
          <a:p>
            <a:pPr marL="285750" indent="-285750" algn="just">
              <a:buFontTx/>
              <a:buChar char="2"/>
            </a:pPr>
            <a:r>
              <a:rPr lang="es-MX" sz="1800" dirty="0" smtClean="0">
                <a:latin typeface="Montserrat Medium" panose="00000600000000000000" pitchFamily="2" charset="0"/>
              </a:rPr>
              <a:t>Seleccionar Persona física o moral</a:t>
            </a:r>
          </a:p>
          <a:p>
            <a:pPr algn="just"/>
            <a:endParaRPr lang="es-MX" sz="2400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3858" r="15178" b="5735"/>
          <a:stretch/>
        </p:blipFill>
        <p:spPr>
          <a:xfrm>
            <a:off x="5011160" y="1382028"/>
            <a:ext cx="6688150" cy="4555309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 flipV="1">
            <a:off x="8248764" y="5009766"/>
            <a:ext cx="212942" cy="5556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6159005" y="5565376"/>
            <a:ext cx="0" cy="6497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294299" y="172302"/>
            <a:ext cx="1104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BC945A"/>
                </a:solidFill>
                <a:latin typeface="Montserrat" panose="00000500000000000000" pitchFamily="2" charset="0"/>
              </a:rPr>
              <a:t>ALTA</a:t>
            </a:r>
            <a:r>
              <a:rPr lang="es-MX" sz="2800" dirty="0">
                <a:solidFill>
                  <a:srgbClr val="BC945A"/>
                </a:solidFill>
                <a:latin typeface="Montserrat" panose="00000500000000000000" pitchFamily="2" charset="0"/>
              </a:rPr>
              <a:t> – </a:t>
            </a:r>
            <a:r>
              <a:rPr lang="es-MX" sz="3600" dirty="0" smtClean="0">
                <a:solidFill>
                  <a:srgbClr val="BC945A"/>
                </a:solidFill>
                <a:latin typeface="Montserrat" panose="00000500000000000000" pitchFamily="2" charset="0"/>
              </a:rPr>
              <a:t>Persona física y moral</a:t>
            </a:r>
            <a:endParaRPr lang="es-MX" sz="3600" dirty="0">
              <a:solidFill>
                <a:srgbClr val="BC945A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26146" y="1144577"/>
            <a:ext cx="5157787" cy="823912"/>
          </a:xfrm>
        </p:spPr>
        <p:txBody>
          <a:bodyPr/>
          <a:lstStyle/>
          <a:p>
            <a:endParaRPr lang="es-MX" sz="1800" dirty="0" smtClean="0"/>
          </a:p>
          <a:p>
            <a:endParaRPr lang="es-MX" sz="1800" dirty="0"/>
          </a:p>
          <a:p>
            <a:pPr defTabSz="892175"/>
            <a:endParaRPr lang="es-MX" sz="1800" dirty="0" smtClean="0"/>
          </a:p>
          <a:p>
            <a:endParaRPr lang="es-MX" sz="1800" dirty="0"/>
          </a:p>
          <a:p>
            <a:endParaRPr lang="es-MX" sz="1800" dirty="0" smtClean="0"/>
          </a:p>
          <a:p>
            <a:pPr marL="285750" indent="-285750">
              <a:buFont typeface="Montserrat Medium" panose="00000600000000000000" pitchFamily="2" charset="0"/>
              <a:buChar char="3"/>
            </a:pPr>
            <a:r>
              <a:rPr lang="es-MX" sz="1800" dirty="0" smtClean="0"/>
              <a:t>Si </a:t>
            </a:r>
            <a:r>
              <a:rPr lang="es-MX" sz="1800" dirty="0"/>
              <a:t>el RFC es válido</a:t>
            </a:r>
            <a:r>
              <a:rPr lang="es-MX" sz="1800" dirty="0" smtClean="0"/>
              <a:t>, se mostrarán los datos respectivos, seleccionar “Agregar” </a:t>
            </a:r>
            <a:endParaRPr lang="es-MX" sz="1800" dirty="0"/>
          </a:p>
          <a:p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20063" y="807092"/>
            <a:ext cx="5183188" cy="823912"/>
          </a:xfrm>
        </p:spPr>
        <p:txBody>
          <a:bodyPr/>
          <a:lstStyle/>
          <a:p>
            <a:pPr marL="285750" indent="-285750">
              <a:buFont typeface="Montserrat Medium" panose="00000600000000000000" pitchFamily="2" charset="0"/>
              <a:buChar char="4"/>
            </a:pPr>
            <a:r>
              <a:rPr lang="es-MX" sz="1800" dirty="0" smtClean="0">
                <a:latin typeface="Montserrat Medium" panose="00000600000000000000" pitchFamily="2" charset="0"/>
              </a:rPr>
              <a:t>Seleccionar “Confirmar” para incorporar a </a:t>
            </a:r>
            <a:r>
              <a:rPr lang="es-MX" sz="1800" dirty="0">
                <a:latin typeface="Montserrat Medium" panose="00000600000000000000" pitchFamily="2" charset="0"/>
              </a:rPr>
              <a:t>la </a:t>
            </a:r>
            <a:r>
              <a:rPr lang="es-MX" sz="1800" dirty="0" smtClean="0">
                <a:latin typeface="Montserrat Medium" panose="00000600000000000000" pitchFamily="2" charset="0"/>
              </a:rPr>
              <a:t>lista</a:t>
            </a:r>
            <a:endParaRPr lang="es-MX" sz="18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644" r="7471" b="21184"/>
          <a:stretch/>
        </p:blipFill>
        <p:spPr>
          <a:xfrm>
            <a:off x="426147" y="2123837"/>
            <a:ext cx="5157787" cy="3199725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/>
          </p:cNvPicPr>
          <p:nvPr>
            <p:ph sz="quarter" idx="4"/>
          </p:nvPr>
        </p:nvPicPr>
        <p:blipFill rotWithShape="1">
          <a:blip r:embed="rId4"/>
          <a:srcRect l="2293" t="-1" r="8792" b="14570"/>
          <a:stretch/>
        </p:blipFill>
        <p:spPr>
          <a:xfrm>
            <a:off x="6420063" y="2104515"/>
            <a:ext cx="5384358" cy="3286363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 flipH="1" flipV="1">
            <a:off x="588205" y="5163750"/>
            <a:ext cx="337081" cy="3444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8796075" y="5027232"/>
            <a:ext cx="2356484" cy="296330"/>
            <a:chOff x="8695163" y="5686098"/>
            <a:chExt cx="2356484" cy="296330"/>
          </a:xfrm>
        </p:grpSpPr>
        <p:sp>
          <p:nvSpPr>
            <p:cNvPr id="11" name="Rectángulo redondeado 10"/>
            <p:cNvSpPr/>
            <p:nvPr/>
          </p:nvSpPr>
          <p:spPr>
            <a:xfrm>
              <a:off x="9080787" y="5686098"/>
              <a:ext cx="893530" cy="288569"/>
            </a:xfrm>
            <a:prstGeom prst="roundRect">
              <a:avLst/>
            </a:prstGeom>
            <a:noFill/>
            <a:ln>
              <a:solidFill>
                <a:srgbClr val="A42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9207363" y="5707270"/>
              <a:ext cx="8091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 smtClean="0">
                  <a:solidFill>
                    <a:srgbClr val="A421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Confirmar</a:t>
              </a:r>
              <a:endParaRPr lang="es-MX" sz="900" dirty="0">
                <a:solidFill>
                  <a:srgbClr val="A421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ángulo redondeado 12"/>
            <p:cNvSpPr/>
            <p:nvPr/>
          </p:nvSpPr>
          <p:spPr>
            <a:xfrm>
              <a:off x="10158117" y="5693859"/>
              <a:ext cx="893530" cy="288569"/>
            </a:xfrm>
            <a:prstGeom prst="roundRect">
              <a:avLst/>
            </a:prstGeom>
            <a:noFill/>
            <a:ln>
              <a:solidFill>
                <a:srgbClr val="A42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0282233" y="5714964"/>
              <a:ext cx="6452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 smtClean="0">
                  <a:solidFill>
                    <a:srgbClr val="A421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Cancelar</a:t>
              </a:r>
              <a:endParaRPr lang="es-MX" sz="900" dirty="0">
                <a:solidFill>
                  <a:srgbClr val="A421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Conector recto de flecha 22"/>
            <p:cNvCxnSpPr/>
            <p:nvPr/>
          </p:nvCxnSpPr>
          <p:spPr>
            <a:xfrm flipV="1">
              <a:off x="8695163" y="5822616"/>
              <a:ext cx="385624" cy="15981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6" name="CuadroTexto 15"/>
          <p:cNvSpPr txBox="1"/>
          <p:nvPr/>
        </p:nvSpPr>
        <p:spPr>
          <a:xfrm>
            <a:off x="309436" y="123540"/>
            <a:ext cx="1104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BC945A"/>
                </a:solidFill>
                <a:latin typeface="Montserrat" panose="00000500000000000000" pitchFamily="2" charset="0"/>
              </a:rPr>
              <a:t>ALTA</a:t>
            </a:r>
            <a:r>
              <a:rPr lang="es-MX" sz="2800" dirty="0">
                <a:solidFill>
                  <a:srgbClr val="BC945A"/>
                </a:solidFill>
                <a:latin typeface="Montserrat" panose="00000500000000000000" pitchFamily="2" charset="0"/>
              </a:rPr>
              <a:t> – </a:t>
            </a:r>
            <a:r>
              <a:rPr lang="es-MX" sz="3600" dirty="0">
                <a:solidFill>
                  <a:srgbClr val="BC945A"/>
                </a:solidFill>
                <a:latin typeface="Montserrat" panose="00000500000000000000" pitchFamily="2" charset="0"/>
              </a:rPr>
              <a:t>Socio o Accionista </a:t>
            </a:r>
            <a:r>
              <a:rPr lang="es-MX" sz="3600" dirty="0" smtClean="0">
                <a:solidFill>
                  <a:srgbClr val="BC945A"/>
                </a:solidFill>
                <a:latin typeface="Montserrat" panose="00000500000000000000" pitchFamily="2" charset="0"/>
              </a:rPr>
              <a:t>nacional</a:t>
            </a:r>
            <a:endParaRPr lang="es-MX" sz="3600" dirty="0">
              <a:solidFill>
                <a:srgbClr val="BC945A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925" y="785683"/>
            <a:ext cx="2084622" cy="266364"/>
          </a:xfrm>
        </p:spPr>
        <p:txBody>
          <a:bodyPr/>
          <a:lstStyle/>
          <a:p>
            <a:r>
              <a:rPr lang="es-MX" sz="1800" u="sng" dirty="0" smtClean="0"/>
              <a:t>Persona Física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2339" y="646760"/>
            <a:ext cx="1908792" cy="4278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1800" u="sng" dirty="0"/>
              <a:t>Persona </a:t>
            </a:r>
            <a:r>
              <a:rPr lang="es-MX" sz="1800" u="sng" dirty="0" smtClean="0"/>
              <a:t>Moral</a:t>
            </a:r>
            <a:endParaRPr lang="es-MX" sz="1800" u="sng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r="4794" b="-468"/>
          <a:stretch/>
        </p:blipFill>
        <p:spPr>
          <a:xfrm>
            <a:off x="6073455" y="3060223"/>
            <a:ext cx="5764977" cy="3047610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/>
          </p:cNvPicPr>
          <p:nvPr>
            <p:ph sz="half" idx="2"/>
          </p:nvPr>
        </p:nvPicPr>
        <p:blipFill rotWithShape="1">
          <a:blip r:embed="rId3"/>
          <a:srcRect r="5655" b="5653"/>
          <a:stretch/>
        </p:blipFill>
        <p:spPr>
          <a:xfrm>
            <a:off x="309436" y="2694318"/>
            <a:ext cx="5292789" cy="376693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09436" y="123540"/>
            <a:ext cx="1104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BC945A"/>
                </a:solidFill>
                <a:latin typeface="Montserrat" panose="00000500000000000000" pitchFamily="2" charset="0"/>
              </a:rPr>
              <a:t>ALTA</a:t>
            </a:r>
            <a:r>
              <a:rPr lang="es-MX" sz="2800" dirty="0">
                <a:solidFill>
                  <a:srgbClr val="BC945A"/>
                </a:solidFill>
                <a:latin typeface="Montserrat" panose="00000500000000000000" pitchFamily="2" charset="0"/>
              </a:rPr>
              <a:t> – </a:t>
            </a:r>
            <a:r>
              <a:rPr lang="es-MX" sz="3600" dirty="0">
                <a:solidFill>
                  <a:srgbClr val="BC945A"/>
                </a:solidFill>
                <a:latin typeface="Montserrat" panose="00000500000000000000" pitchFamily="2" charset="0"/>
              </a:rPr>
              <a:t>Socio o Accionista </a:t>
            </a:r>
            <a:r>
              <a:rPr lang="es-MX" sz="3600" dirty="0" smtClean="0">
                <a:solidFill>
                  <a:srgbClr val="BC945A"/>
                </a:solidFill>
                <a:latin typeface="Montserrat" panose="00000500000000000000" pitchFamily="2" charset="0"/>
              </a:rPr>
              <a:t>extranjero</a:t>
            </a:r>
            <a:endParaRPr lang="es-MX" sz="3600" dirty="0">
              <a:solidFill>
                <a:srgbClr val="BC945A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1943" y="1190970"/>
            <a:ext cx="423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Montserrat Medium" panose="00000600000000000000" pitchFamily="2" charset="0"/>
              </a:rPr>
              <a:t>Completar los siguientes campos: </a:t>
            </a:r>
            <a:endParaRPr lang="es-MX" dirty="0">
              <a:latin typeface="Montserrat Medium" panose="00000600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0924" y="1541074"/>
            <a:ext cx="2449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285750" indent="-285750">
              <a:buFont typeface="Wingdings" panose="05000000000000000000" pitchFamily="2" charset="2"/>
              <a:buChar char="§"/>
              <a:defRPr sz="1400">
                <a:latin typeface="Montserrat" panose="00000500000000000000" pitchFamily="2" charset="0"/>
              </a:defRPr>
            </a:lvl1pPr>
          </a:lstStyle>
          <a:p>
            <a:r>
              <a:rPr lang="es-MX" dirty="0"/>
              <a:t>Nombre</a:t>
            </a:r>
          </a:p>
          <a:p>
            <a:r>
              <a:rPr lang="es-MX" dirty="0"/>
              <a:t>Apellido Paterno</a:t>
            </a:r>
          </a:p>
          <a:p>
            <a:r>
              <a:rPr lang="es-MX" dirty="0"/>
              <a:t>País</a:t>
            </a:r>
          </a:p>
          <a:p>
            <a:r>
              <a:rPr lang="es-MX" dirty="0"/>
              <a:t>Código Postal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352339" y="1550572"/>
            <a:ext cx="5314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285750" indent="-285750">
              <a:buFont typeface="Wingdings" panose="05000000000000000000" pitchFamily="2" charset="2"/>
              <a:buChar char="§"/>
              <a:defRPr sz="1400">
                <a:latin typeface="Montserrat" panose="00000500000000000000" pitchFamily="2" charset="0"/>
              </a:defRPr>
            </a:lvl1pPr>
          </a:lstStyle>
          <a:p>
            <a:r>
              <a:rPr lang="es-MX" dirty="0"/>
              <a:t>Razón social</a:t>
            </a:r>
          </a:p>
          <a:p>
            <a:r>
              <a:rPr lang="es-MX" dirty="0"/>
              <a:t>País</a:t>
            </a:r>
          </a:p>
          <a:p>
            <a:r>
              <a:rPr lang="es-MX" dirty="0"/>
              <a:t>Código Postal</a:t>
            </a:r>
          </a:p>
          <a:p>
            <a:r>
              <a:rPr lang="es-MX" dirty="0"/>
              <a:t>Estado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52339" y="1202304"/>
            <a:ext cx="423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Montserrat Medium" panose="00000600000000000000" pitchFamily="2" charset="0"/>
              </a:rPr>
              <a:t>Completar los siguientes campos: </a:t>
            </a:r>
            <a:endParaRPr lang="es-MX" dirty="0"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42840" y="2352074"/>
            <a:ext cx="6209674" cy="3471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79" y="264234"/>
            <a:ext cx="10515600" cy="631917"/>
          </a:xfrm>
        </p:spPr>
        <p:txBody>
          <a:bodyPr>
            <a:normAutofit/>
          </a:bodyPr>
          <a:lstStyle/>
          <a:p>
            <a:pPr algn="l"/>
            <a:r>
              <a:rPr lang="es-MX" sz="3600" b="1" dirty="0">
                <a:solidFill>
                  <a:srgbClr val="BC945A"/>
                </a:solidFill>
                <a:latin typeface="Montserrat" panose="00000500000000000000" pitchFamily="2" charset="0"/>
              </a:rPr>
              <a:t>BAJA</a:t>
            </a:r>
            <a:r>
              <a:rPr lang="es-MX" sz="3600" dirty="0" smtClean="0">
                <a:solidFill>
                  <a:srgbClr val="BC945A"/>
                </a:solidFill>
                <a:latin typeface="Montserrat" panose="00000500000000000000" pitchFamily="2" charset="0"/>
              </a:rPr>
              <a:t> </a:t>
            </a:r>
            <a:r>
              <a:rPr lang="es-MX" sz="3600" b="1" dirty="0" smtClean="0">
                <a:solidFill>
                  <a:srgbClr val="BC945A"/>
                </a:solidFill>
                <a:latin typeface="Montserrat" panose="00000500000000000000" pitchFamily="2" charset="0"/>
              </a:rPr>
              <a:t>SOCIOS O ACCIONISTAS</a:t>
            </a:r>
            <a:endParaRPr lang="es-MX" sz="3600" b="1" dirty="0">
              <a:solidFill>
                <a:srgbClr val="BC945A"/>
              </a:solidFill>
              <a:latin typeface="Montserrat" panose="00000500000000000000" pitchFamily="2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10511283" y="3970450"/>
            <a:ext cx="403522" cy="448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5779" y="1648132"/>
            <a:ext cx="6014357" cy="50927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</a:pPr>
            <a:r>
              <a:rPr lang="es-MX" b="1" dirty="0" smtClean="0"/>
              <a:t>Ingresar </a:t>
            </a:r>
            <a:r>
              <a:rPr lang="es-MX" b="1" dirty="0"/>
              <a:t>a la </a:t>
            </a:r>
            <a:r>
              <a:rPr lang="es-MX" b="1" dirty="0" smtClean="0"/>
              <a:t>Ventanilla Digital</a:t>
            </a:r>
            <a:endParaRPr lang="es-MX" b="1" dirty="0"/>
          </a:p>
          <a:p>
            <a:pPr algn="l">
              <a:lnSpc>
                <a:spcPct val="100000"/>
              </a:lnSpc>
            </a:pPr>
            <a:r>
              <a:rPr lang="es-MX" sz="1200" dirty="0"/>
              <a:t>En el menú VUCEM </a:t>
            </a:r>
            <a:r>
              <a:rPr lang="es-MX" sz="1200" dirty="0" smtClean="0"/>
              <a:t>seleccionar en el siguiente orden: </a:t>
            </a:r>
          </a:p>
          <a:p>
            <a:pPr marL="285750" lvl="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MX" dirty="0" smtClean="0"/>
              <a:t>Usuarios </a:t>
            </a:r>
          </a:p>
          <a:p>
            <a:pPr marL="971550" lvl="1" indent="-285750">
              <a:lnSpc>
                <a:spcPct val="100000"/>
              </a:lnSpc>
            </a:pPr>
            <a:r>
              <a:rPr lang="es-MX" sz="2200" dirty="0">
                <a:solidFill>
                  <a:srgbClr val="404040"/>
                </a:solidFill>
                <a:latin typeface="Montserrat SemiBold" panose="00000700000000000000" pitchFamily="2" charset="0"/>
              </a:rPr>
              <a:t>Administración de los usuarios</a:t>
            </a:r>
          </a:p>
          <a:p>
            <a:pPr marL="1428750" lvl="2" indent="-285750">
              <a:lnSpc>
                <a:spcPct val="100000"/>
              </a:lnSpc>
            </a:pPr>
            <a:r>
              <a:rPr lang="es-MX" dirty="0">
                <a:solidFill>
                  <a:srgbClr val="404040"/>
                </a:solidFill>
                <a:latin typeface="Montserrat SemiBold" panose="00000700000000000000" pitchFamily="2" charset="0"/>
              </a:rPr>
              <a:t>Personas relacionadas</a:t>
            </a:r>
          </a:p>
          <a:p>
            <a:pPr marL="1885950" lvl="3" indent="-285750">
              <a:lnSpc>
                <a:spcPct val="100000"/>
              </a:lnSpc>
            </a:pPr>
            <a:r>
              <a:rPr lang="es-MX" dirty="0">
                <a:solidFill>
                  <a:srgbClr val="404040"/>
                </a:solidFill>
                <a:latin typeface="Montserrat SemiBold" panose="00000700000000000000" pitchFamily="2" charset="0"/>
              </a:rPr>
              <a:t>Administrar Socios y Accionistas</a:t>
            </a:r>
          </a:p>
          <a:p>
            <a:pPr lvl="0" algn="l">
              <a:lnSpc>
                <a:spcPct val="100000"/>
              </a:lnSpc>
            </a:pPr>
            <a:endParaRPr lang="es-MX" sz="1200" dirty="0" smtClean="0">
              <a:hlinkClick r:id="rId3"/>
            </a:endParaRPr>
          </a:p>
          <a:p>
            <a:pPr lvl="0" algn="l">
              <a:lnSpc>
                <a:spcPct val="100000"/>
              </a:lnSpc>
            </a:pPr>
            <a:endParaRPr lang="es-MX" sz="1200" dirty="0">
              <a:hlinkClick r:id="rId3"/>
            </a:endParaRPr>
          </a:p>
          <a:p>
            <a:pPr lvl="0" algn="l">
              <a:lnSpc>
                <a:spcPct val="100000"/>
              </a:lnSpc>
            </a:pPr>
            <a:endParaRPr lang="es-MX" sz="1200" dirty="0" smtClean="0">
              <a:hlinkClick r:id="rId3"/>
            </a:endParaRPr>
          </a:p>
          <a:p>
            <a:pPr lvl="0" algn="l">
              <a:lnSpc>
                <a:spcPct val="100000"/>
              </a:lnSpc>
            </a:pPr>
            <a:endParaRPr lang="es-MX" sz="1200" dirty="0">
              <a:hlinkClick r:id="rId3"/>
            </a:endParaRPr>
          </a:p>
          <a:p>
            <a:pPr lvl="0" algn="l">
              <a:lnSpc>
                <a:spcPct val="100000"/>
              </a:lnSpc>
            </a:pPr>
            <a:endParaRPr lang="es-MX" sz="1200" dirty="0" smtClean="0">
              <a:hlinkClick r:id="rId3"/>
            </a:endParaRPr>
          </a:p>
          <a:p>
            <a:pPr lvl="0" algn="l">
              <a:lnSpc>
                <a:spcPct val="100000"/>
              </a:lnSpc>
            </a:pPr>
            <a:endParaRPr lang="es-MX" sz="1200" dirty="0">
              <a:hlinkClick r:id="rId3"/>
            </a:endParaRPr>
          </a:p>
          <a:p>
            <a:pPr lvl="0" algn="l">
              <a:lnSpc>
                <a:spcPct val="100000"/>
              </a:lnSpc>
            </a:pPr>
            <a:endParaRPr lang="es-MX" sz="1200" dirty="0" smtClean="0">
              <a:hlinkClick r:id="rId3"/>
            </a:endParaRPr>
          </a:p>
          <a:p>
            <a:pPr lvl="0" algn="l">
              <a:lnSpc>
                <a:spcPct val="100000"/>
              </a:lnSpc>
            </a:pPr>
            <a:endParaRPr lang="es-MX" sz="1200" dirty="0" smtClean="0">
              <a:hlinkClick r:id="rId3"/>
            </a:endParaRPr>
          </a:p>
          <a:p>
            <a:pPr lvl="0" algn="l">
              <a:lnSpc>
                <a:spcPct val="100000"/>
              </a:lnSpc>
            </a:pPr>
            <a:endParaRPr lang="es-MX" sz="1200" dirty="0">
              <a:hlinkClick r:id="rId3"/>
            </a:endParaRPr>
          </a:p>
          <a:p>
            <a:pPr lvl="0" algn="l">
              <a:lnSpc>
                <a:spcPct val="100000"/>
              </a:lnSpc>
            </a:pPr>
            <a:r>
              <a:rPr lang="es-MX" sz="1200" dirty="0" smtClean="0">
                <a:hlinkClick r:id="rId3"/>
              </a:rPr>
              <a:t>https</a:t>
            </a:r>
            <a:r>
              <a:rPr lang="es-MX" sz="1200" dirty="0">
                <a:hlinkClick r:id="rId3"/>
              </a:rPr>
              <a:t>://</a:t>
            </a:r>
            <a:r>
              <a:rPr lang="es-MX" sz="1200" dirty="0" smtClean="0">
                <a:hlinkClick r:id="rId3"/>
              </a:rPr>
              <a:t>www.ventanillaunica.gob.mx/vucem/Ingreso.html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79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l="2937" t="868" r="13507" b="5415"/>
          <a:stretch/>
        </p:blipFill>
        <p:spPr>
          <a:xfrm>
            <a:off x="6595012" y="814046"/>
            <a:ext cx="5023104" cy="22182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579" y="3935538"/>
            <a:ext cx="3371380" cy="213378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18592" y="1597572"/>
            <a:ext cx="428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Montserrat Medium" panose="00000600000000000000" pitchFamily="2" charset="0"/>
              <a:buChar char="1"/>
            </a:pPr>
            <a:r>
              <a:rPr lang="es-MX" dirty="0">
                <a:latin typeface="Montserrat Medium" panose="00000600000000000000" pitchFamily="2" charset="0"/>
              </a:rPr>
              <a:t>S</a:t>
            </a:r>
            <a:r>
              <a:rPr lang="es-MX" dirty="0" smtClean="0">
                <a:latin typeface="Montserrat Medium" panose="00000600000000000000" pitchFamily="2" charset="0"/>
              </a:rPr>
              <a:t>eleccionar el registro a eliminar</a:t>
            </a:r>
          </a:p>
          <a:p>
            <a:pPr marL="285750" indent="-285750">
              <a:buFont typeface="Montserrat Medium" panose="00000600000000000000" pitchFamily="2" charset="0"/>
              <a:buChar char="2"/>
            </a:pPr>
            <a:r>
              <a:rPr lang="es-MX" dirty="0" smtClean="0">
                <a:latin typeface="Montserrat Medium" panose="00000600000000000000" pitchFamily="2" charset="0"/>
              </a:rPr>
              <a:t>Seleccionar “Eliminar”</a:t>
            </a:r>
          </a:p>
          <a:p>
            <a:pPr marL="285750" indent="-285750">
              <a:buFont typeface="Montserrat Medium" panose="00000600000000000000" pitchFamily="2" charset="0"/>
              <a:buChar char="3"/>
            </a:pPr>
            <a:r>
              <a:rPr lang="es-MX" dirty="0" smtClean="0">
                <a:latin typeface="Montserrat Medium" panose="00000600000000000000" pitchFamily="2" charset="0"/>
              </a:rPr>
              <a:t>Confirmar la acción “Aceptar” </a:t>
            </a:r>
            <a:endParaRPr lang="es-MX" dirty="0">
              <a:latin typeface="Montserrat Medium" panose="00000600000000000000" pitchFamily="2" charset="0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6309544" y="1950697"/>
            <a:ext cx="396766" cy="458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10255844" y="5578741"/>
            <a:ext cx="9669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10540936" y="2655611"/>
            <a:ext cx="396766" cy="458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223719" y="222535"/>
            <a:ext cx="10515600" cy="604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 i="0">
                <a:solidFill>
                  <a:srgbClr val="BC945A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s-MX" dirty="0"/>
              <a:t>BAJA SOCIOS O ACCIONISTAS</a:t>
            </a:r>
          </a:p>
        </p:txBody>
      </p:sp>
    </p:spTree>
    <p:extLst>
      <p:ext uri="{BB962C8B-B14F-4D97-AF65-F5344CB8AC3E}">
        <p14:creationId xmlns:p14="http://schemas.microsoft.com/office/powerpoint/2010/main" val="16839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241300" y="1508108"/>
            <a:ext cx="112649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000" dirty="0">
              <a:latin typeface="Montserrat" panose="00000500000000000000" pitchFamily="2" charset="0"/>
            </a:endParaRPr>
          </a:p>
          <a:p>
            <a:pPr algn="just"/>
            <a:r>
              <a:rPr lang="es-MX" dirty="0" smtClean="0">
                <a:latin typeface="Montserrat Medium" panose="00000600000000000000" pitchFamily="2" charset="0"/>
              </a:rPr>
              <a:t>Una vez realizados los cambios en la Ventanilla Digital, se deberá enviar mediante escrito libre firmado por el representante legal, la notificación de las modificaciones realizadas, al correo </a:t>
            </a:r>
            <a:r>
              <a:rPr lang="es-MX" dirty="0" smtClean="0">
                <a:latin typeface="Montserrat Medium" panose="00000600000000000000" pitchFamily="2" charset="0"/>
              </a:rPr>
              <a:t>dgce.tramitesc@economia.gob.mx </a:t>
            </a:r>
            <a:r>
              <a:rPr lang="es-MX" dirty="0" smtClean="0">
                <a:latin typeface="Montserrat Medium" panose="00000600000000000000" pitchFamily="2" charset="0"/>
              </a:rPr>
              <a:t>manifestando lo siguiente: </a:t>
            </a:r>
          </a:p>
          <a:p>
            <a:pPr algn="ctr"/>
            <a:endParaRPr lang="es-MX" dirty="0">
              <a:latin typeface="Montserrat Medium" panose="00000600000000000000" pitchFamily="2" charset="0"/>
            </a:endParaRPr>
          </a:p>
          <a:p>
            <a:r>
              <a:rPr lang="es-MX" b="1" dirty="0" smtClean="0">
                <a:latin typeface="Montserrat Medium" panose="00000600000000000000" pitchFamily="2" charset="0"/>
              </a:rPr>
              <a:t>Asunto:</a:t>
            </a:r>
            <a:r>
              <a:rPr lang="es-MX" dirty="0" smtClean="0">
                <a:latin typeface="Montserrat Medium" panose="00000600000000000000" pitchFamily="2" charset="0"/>
              </a:rPr>
              <a:t> Notificación de Cambios accionistas y/o socios (según corresponda)</a:t>
            </a:r>
          </a:p>
          <a:p>
            <a:endParaRPr lang="es-MX" dirty="0">
              <a:latin typeface="Montserrat Medium" panose="00000600000000000000" pitchFamily="2" charset="0"/>
            </a:endParaRPr>
          </a:p>
          <a:p>
            <a:r>
              <a:rPr lang="es-MX" b="1" dirty="0" smtClean="0">
                <a:latin typeface="Montserrat Medium" panose="00000600000000000000" pitchFamily="2" charset="0"/>
              </a:rPr>
              <a:t>Cuerpo del correo: </a:t>
            </a:r>
          </a:p>
          <a:p>
            <a:r>
              <a:rPr lang="es-MX" dirty="0" smtClean="0">
                <a:latin typeface="Montserrat Medium" panose="00000600000000000000" pitchFamily="2" charset="0"/>
              </a:rPr>
              <a:t>RFC </a:t>
            </a:r>
          </a:p>
          <a:p>
            <a:r>
              <a:rPr lang="es-MX" dirty="0" smtClean="0">
                <a:latin typeface="Montserrat Medium" panose="00000600000000000000" pitchFamily="2" charset="0"/>
              </a:rPr>
              <a:t>Razón social</a:t>
            </a:r>
          </a:p>
          <a:p>
            <a:r>
              <a:rPr lang="es-MX" dirty="0" smtClean="0">
                <a:latin typeface="Montserrat Medium" panose="00000600000000000000" pitchFamily="2" charset="0"/>
              </a:rPr>
              <a:t>Número y año de programa: (IMMEX/PROSEC)</a:t>
            </a:r>
          </a:p>
          <a:p>
            <a:endParaRPr lang="es-MX" i="1" dirty="0">
              <a:latin typeface="Montserrat Medium" panose="00000600000000000000" pitchFamily="2" charset="0"/>
            </a:endParaRPr>
          </a:p>
          <a:p>
            <a:r>
              <a:rPr lang="es-MX" dirty="0">
                <a:latin typeface="Montserrat Medium" panose="00000600000000000000" pitchFamily="2" charset="0"/>
              </a:rPr>
              <a:t>La SE validará los cambios </a:t>
            </a:r>
            <a:r>
              <a:rPr lang="es-MX" dirty="0" smtClean="0">
                <a:latin typeface="Montserrat Medium" panose="00000600000000000000" pitchFamily="2" charset="0"/>
              </a:rPr>
              <a:t>manifestados y </a:t>
            </a:r>
            <a:r>
              <a:rPr lang="es-MX" u="sng" dirty="0" smtClean="0">
                <a:latin typeface="Montserrat Medium" panose="00000600000000000000" pitchFamily="2" charset="0"/>
              </a:rPr>
              <a:t>únicamente</a:t>
            </a:r>
            <a:r>
              <a:rPr lang="es-MX" dirty="0" smtClean="0">
                <a:latin typeface="Montserrat Medium" panose="00000600000000000000" pitchFamily="2" charset="0"/>
              </a:rPr>
              <a:t> confirmará de recibido</a:t>
            </a:r>
            <a:r>
              <a:rPr lang="es-MX" sz="2000" dirty="0" smtClean="0">
                <a:latin typeface="Montserrat" panose="00000500000000000000" pitchFamily="2" charset="0"/>
              </a:rPr>
              <a:t>.   </a:t>
            </a:r>
            <a:endParaRPr lang="es-MX" sz="2000" dirty="0">
              <a:latin typeface="Montserrat" panose="000005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1300" y="290512"/>
            <a:ext cx="10807700" cy="623888"/>
          </a:xfrm>
        </p:spPr>
        <p:txBody>
          <a:bodyPr>
            <a:normAutofit/>
          </a:bodyPr>
          <a:lstStyle/>
          <a:p>
            <a:pPr algn="l"/>
            <a:r>
              <a:rPr lang="es-MX" sz="3600" b="1" dirty="0" smtClean="0">
                <a:solidFill>
                  <a:srgbClr val="BC945A"/>
                </a:solidFill>
                <a:latin typeface="Montserrat" panose="00000500000000000000" pitchFamily="2" charset="0"/>
              </a:rPr>
              <a:t>MODIFICACIÓN SOCIOS Y ACCIONISTAS</a:t>
            </a:r>
            <a:endParaRPr lang="es-MX" sz="3600" b="1" dirty="0">
              <a:solidFill>
                <a:srgbClr val="BC945A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5344</TotalTime>
  <Words>347</Words>
  <Application>Microsoft Office PowerPoint</Application>
  <PresentationFormat>Panorámica</PresentationFormat>
  <Paragraphs>92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Montserrat Medium</vt:lpstr>
      <vt:lpstr>Montserrat SemiBold</vt:lpstr>
      <vt:lpstr>Wingdings</vt:lpstr>
      <vt:lpstr>Tema de Office</vt:lpstr>
      <vt:lpstr>Presentación de PowerPoint</vt:lpstr>
      <vt:lpstr>MODIFICACIÓN SOCIOS Y ACCIONISTAS</vt:lpstr>
      <vt:lpstr>ALTA  SOCIOS O ACCIONISTAS</vt:lpstr>
      <vt:lpstr>Presentación de PowerPoint</vt:lpstr>
      <vt:lpstr>Presentación de PowerPoint</vt:lpstr>
      <vt:lpstr>Presentación de PowerPoint</vt:lpstr>
      <vt:lpstr>BAJA SOCIOS O ACCIONISTAS</vt:lpstr>
      <vt:lpstr>Presentación de PowerPoint</vt:lpstr>
      <vt:lpstr>MODIFICACIÓN SOCIOS Y ACCIONISTAS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DGFCCE</cp:lastModifiedBy>
  <cp:revision>67</cp:revision>
  <dcterms:created xsi:type="dcterms:W3CDTF">2018-12-04T03:27:02Z</dcterms:created>
  <dcterms:modified xsi:type="dcterms:W3CDTF">2020-10-08T20:58:53Z</dcterms:modified>
</cp:coreProperties>
</file>