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7" r:id="rId2"/>
    <p:sldId id="411" r:id="rId3"/>
    <p:sldId id="415" r:id="rId4"/>
    <p:sldId id="416" r:id="rId5"/>
    <p:sldId id="417" r:id="rId6"/>
    <p:sldId id="418" r:id="rId7"/>
    <p:sldId id="423" r:id="rId8"/>
    <p:sldId id="424" r:id="rId9"/>
    <p:sldId id="420" r:id="rId10"/>
    <p:sldId id="422" r:id="rId11"/>
    <p:sldId id="421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  <a:srgbClr val="FF5050"/>
    <a:srgbClr val="FF0000"/>
    <a:srgbClr val="008080"/>
    <a:srgbClr val="245C4F"/>
    <a:srgbClr val="A42145"/>
    <a:srgbClr val="701632"/>
    <a:srgbClr val="EFB3C4"/>
    <a:srgbClr val="FBEBF0"/>
    <a:srgbClr val="DE5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86217" autoAdjust="0"/>
  </p:normalViewPr>
  <p:slideViewPr>
    <p:cSldViewPr snapToGrid="0" snapToObjects="1">
      <p:cViewPr varScale="1">
        <p:scale>
          <a:sx n="91" d="100"/>
          <a:sy n="91" d="100"/>
        </p:scale>
        <p:origin x="39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2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79AF5-1225-42E2-B23F-8EE1F7628C9D}" type="datetimeFigureOut">
              <a:rPr lang="es-MX" smtClean="0"/>
              <a:t>28/01/2020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03C86-78F4-4DBA-BC63-6BDE01065F4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7693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7AFD9-5D0A-4FA6-A20A-BB86CBD382AE}" type="datetimeFigureOut">
              <a:rPr lang="es-MX" smtClean="0"/>
              <a:t>28/01/2020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4BF44-A0A6-461B-BC41-2F05CBBA290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008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4BF44-A0A6-461B-BC41-2F05CBBA2903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81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A8B6-1E81-4FC3-86FF-A20745792559}" type="datetime1">
              <a:rPr lang="es-MX" smtClean="0"/>
              <a:t>28/01/2020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03" y="5283953"/>
            <a:ext cx="2817540" cy="83301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072021"/>
            <a:ext cx="9144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452563" y="3606800"/>
            <a:ext cx="9215437" cy="1144588"/>
          </a:xfrm>
        </p:spPr>
        <p:txBody>
          <a:bodyPr/>
          <a:lstStyle>
            <a:lvl1pPr marL="0" indent="0" algn="ctr">
              <a:buNone/>
              <a:defRPr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6B0B0-52A6-6C41-A530-1440610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0BC0CB-2C47-194B-B1F8-75F083E3F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21653"/>
            <a:ext cx="10515600" cy="4255310"/>
          </a:xfrm>
        </p:spPr>
        <p:txBody>
          <a:bodyPr vert="eaVert"/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5AD14C-2138-6F4F-B03D-F9ED9A3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46DE-55E0-4E77-A549-5C1C52C06974}" type="datetime1">
              <a:rPr lang="es-MX" smtClean="0"/>
              <a:t>28/01/2020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28441-9A13-2B4D-81D4-40E3DD80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6E4CD-0587-474C-88E0-76CAAC92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1806170"/>
            <a:ext cx="10512000" cy="0"/>
          </a:xfrm>
          <a:prstGeom prst="line">
            <a:avLst/>
          </a:prstGeom>
          <a:ln w="1905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9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01591-7198-0F4D-9D55-9B412361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44B1-94C0-4434-BA01-10BACB713D81}" type="datetime1">
              <a:rPr lang="es-MX" smtClean="0"/>
              <a:t>28/01/2020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B0F64-10CB-1B4E-A94E-BA986C03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24527-C05A-DB4D-84EE-018127D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48" y="4272617"/>
            <a:ext cx="2025752" cy="23097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17782" y="2589519"/>
            <a:ext cx="7274218" cy="1006609"/>
          </a:xfrm>
          <a:prstGeom prst="rect">
            <a:avLst/>
          </a:prstGeom>
          <a:gradFill>
            <a:gsLst>
              <a:gs pos="0">
                <a:srgbClr val="6E152E">
                  <a:shade val="67500"/>
                  <a:satMod val="115000"/>
                  <a:alpha val="0"/>
                </a:srgbClr>
              </a:gs>
              <a:gs pos="100000">
                <a:srgbClr val="6E152E">
                  <a:shade val="100000"/>
                  <a:satMod val="11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59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b="0" i="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 smtClean="0"/>
              <a:t>Lorem ipsum</a:t>
            </a:r>
            <a:br>
              <a:rPr lang="es-ES" dirty="0" smtClean="0"/>
            </a:br>
            <a:r>
              <a:rPr lang="es-ES" dirty="0" smtClean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 algn="r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 smtClean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E9D2-E4BE-4BD9-8AEE-84AF42494F8A}" type="datetime1">
              <a:rPr lang="es-MX" smtClean="0"/>
              <a:t>28/01/2020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Rectangle 6"/>
          <p:cNvSpPr/>
          <p:nvPr/>
        </p:nvSpPr>
        <p:spPr>
          <a:xfrm>
            <a:off x="11488189" y="239784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634A7-9004-D440-86C3-4AB48AA7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84706"/>
            <a:ext cx="10515600" cy="2852737"/>
          </a:xfrm>
        </p:spPr>
        <p:txBody>
          <a:bodyPr anchor="b"/>
          <a:lstStyle>
            <a:lvl1pPr>
              <a:defRPr sz="6000" b="0" i="0">
                <a:latin typeface="Montserrat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3C5C9E-DB6F-504B-93BB-66CF3497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64431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DA67-47B3-41EE-B853-F9D123E072B4}" type="datetime1">
              <a:rPr lang="es-MX" smtClean="0"/>
              <a:t>28/01/2020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46251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830" y="1825625"/>
            <a:ext cx="6489970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12B5E3-7556-4766-8357-907182D05FAB}" type="datetime1">
              <a:rPr lang="es-MX" smtClean="0"/>
              <a:t>28/01/2020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4" name="Rectangle 13"/>
          <p:cNvSpPr/>
          <p:nvPr/>
        </p:nvSpPr>
        <p:spPr>
          <a:xfrm>
            <a:off x="0" y="366713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6713"/>
            <a:ext cx="10515600" cy="130333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000" b="0" i="0">
                <a:latin typeface="Montserrat Medium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 smtClean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1B39-47F2-4BCB-A723-47019C5DDAC0}" type="datetime1">
              <a:rPr lang="es-MX" smtClean="0"/>
              <a:t>28/01/2020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62D0-5B83-40AD-95DA-50F77D194BC9}" type="datetime1">
              <a:rPr lang="es-MX" smtClean="0"/>
              <a:t>28/01/2020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Rectangle 6"/>
          <p:cNvSpPr/>
          <p:nvPr/>
        </p:nvSpPr>
        <p:spPr>
          <a:xfrm>
            <a:off x="4917782" y="2589519"/>
            <a:ext cx="7274218" cy="1006609"/>
          </a:xfrm>
          <a:prstGeom prst="rect">
            <a:avLst/>
          </a:prstGeom>
          <a:gradFill>
            <a:gsLst>
              <a:gs pos="0">
                <a:srgbClr val="6E152E">
                  <a:shade val="67500"/>
                  <a:satMod val="115000"/>
                  <a:alpha val="0"/>
                </a:srgbClr>
              </a:gs>
              <a:gs pos="100000">
                <a:srgbClr val="6E152E">
                  <a:shade val="100000"/>
                  <a:satMod val="11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36380" y="3876851"/>
            <a:ext cx="7119240" cy="6588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C562-1873-4814-96E0-37DB0B7A5C73}" type="datetime1">
              <a:rPr lang="es-MX" smtClean="0"/>
              <a:t>28/01/2020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41508-0523-EB44-8782-98EE1226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2933-2CC5-4D82-9387-E93D382E4B79}" type="datetime1">
              <a:rPr lang="es-MX" smtClean="0"/>
              <a:t>28/01/2020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272732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12" name="Rectangle 11"/>
          <p:cNvSpPr/>
          <p:nvPr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5313" y="1076325"/>
            <a:ext cx="3932237" cy="1576388"/>
          </a:xfrm>
        </p:spPr>
        <p:txBody>
          <a:bodyPr/>
          <a:lstStyle>
            <a:lvl1pPr marL="0" indent="0">
              <a:buNone/>
              <a:defRPr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F210F0-7655-9348-979B-F10284E2F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372176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BF44C-2FF4-B347-B721-2814E746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7A1C-FD2C-4B74-84EF-59AB4F6EC9E0}" type="datetime1">
              <a:rPr lang="es-MX" smtClean="0"/>
              <a:t>28/01/2020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35DECE-B230-5F4B-97A7-EE46C22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1DD807-9735-484F-B0A4-5F9D807F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Rectangle 8"/>
          <p:cNvSpPr/>
          <p:nvPr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5313" y="1076325"/>
            <a:ext cx="4062145" cy="1576388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4000"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24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F254-180F-44FD-975D-DDD3F4296834}" type="datetime1">
              <a:rPr lang="es-MX" smtClean="0"/>
              <a:t>28/01/2020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ventanillaunica.gob.mx/vucem/Ingreso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5881A.39BD445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24000" y="1666765"/>
            <a:ext cx="9144000" cy="1467819"/>
          </a:xfrm>
        </p:spPr>
        <p:txBody>
          <a:bodyPr>
            <a:noAutofit/>
          </a:bodyPr>
          <a:lstStyle/>
          <a:p>
            <a:r>
              <a:rPr lang="es-MX" dirty="0"/>
              <a:t>GUÍA VENTANILLA ÚNICA </a:t>
            </a:r>
          </a:p>
          <a:p>
            <a:r>
              <a:rPr lang="es-MX" dirty="0"/>
              <a:t>ALTA DOMICILIOS IMMEX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52563" y="3469640"/>
            <a:ext cx="9215437" cy="1144588"/>
          </a:xfrm>
        </p:spPr>
        <p:txBody>
          <a:bodyPr>
            <a:normAutofit fontScale="92500" lnSpcReduction="20000"/>
          </a:bodyPr>
          <a:lstStyle/>
          <a:p>
            <a:endParaRPr lang="es-MX" dirty="0" smtClean="0"/>
          </a:p>
          <a:p>
            <a:r>
              <a:rPr lang="es-MX" dirty="0" smtClean="0"/>
              <a:t>Dirección General de Facilitación Comercial y Comercio Exterior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8401050" y="5109210"/>
            <a:ext cx="3131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MX" dirty="0">
                <a:solidFill>
                  <a:srgbClr val="DEC9A2"/>
                </a:solidFill>
                <a:latin typeface="Montserrat SemiBold" panose="00000700000000000000" pitchFamily="2" charset="0"/>
              </a:rPr>
              <a:t>Secretaría de Economía</a:t>
            </a:r>
          </a:p>
          <a:p>
            <a:pPr algn="r">
              <a:lnSpc>
                <a:spcPct val="150000"/>
              </a:lnSpc>
            </a:pPr>
            <a:r>
              <a:rPr lang="es-MX" dirty="0" smtClean="0">
                <a:solidFill>
                  <a:srgbClr val="DEC9A2"/>
                </a:solidFill>
                <a:latin typeface="Montserrat SemiBold" panose="00000700000000000000" pitchFamily="2" charset="0"/>
              </a:rPr>
              <a:t>Enero 2020</a:t>
            </a:r>
            <a:endParaRPr lang="es-MX" dirty="0">
              <a:solidFill>
                <a:srgbClr val="DEC9A2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3914" y="140072"/>
            <a:ext cx="45913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>
                <a:solidFill>
                  <a:srgbClr val="BC945A"/>
                </a:solidFill>
                <a:latin typeface="Montserrat SemiBold" panose="00000700000000000000" pitchFamily="2" charset="0"/>
              </a:rPr>
              <a:t>ALTA DOMICILIOS </a:t>
            </a:r>
            <a:r>
              <a:rPr lang="es-MX" sz="2600" dirty="0" smtClean="0">
                <a:solidFill>
                  <a:srgbClr val="BC945A"/>
                </a:solidFill>
                <a:latin typeface="Montserrat SemiBold" panose="00000700000000000000" pitchFamily="2" charset="0"/>
              </a:rPr>
              <a:t>IMMEX</a:t>
            </a:r>
            <a:endParaRPr lang="es-MX" sz="5400" b="1" dirty="0">
              <a:solidFill>
                <a:srgbClr val="BC945A"/>
              </a:solidFill>
              <a:latin typeface="Monserra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42911" y="843600"/>
            <a:ext cx="4898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Montserrat" panose="00000500000000000000" pitchFamily="2" charset="0"/>
              </a:rPr>
              <a:t>19 </a:t>
            </a:r>
            <a:r>
              <a:rPr lang="es-MX" sz="1400" dirty="0" smtClean="0">
                <a:latin typeface="Montserrat" panose="00000500000000000000" pitchFamily="2" charset="0"/>
              </a:rPr>
              <a:t>Firme digitalmente su solicitud.</a:t>
            </a:r>
            <a:endParaRPr lang="es-MX" sz="1400" dirty="0">
              <a:latin typeface="Montserrat" panose="00000500000000000000" pitchFamily="2" charset="0"/>
            </a:endParaRPr>
          </a:p>
        </p:txBody>
      </p:sp>
      <p:pic>
        <p:nvPicPr>
          <p:cNvPr id="27" name="Imagen 26"/>
          <p:cNvPicPr/>
          <p:nvPr/>
        </p:nvPicPr>
        <p:blipFill rotWithShape="1">
          <a:blip r:embed="rId2"/>
          <a:srcRect r="18561" b="8190"/>
          <a:stretch/>
        </p:blipFill>
        <p:spPr>
          <a:xfrm>
            <a:off x="663848" y="1212932"/>
            <a:ext cx="4060552" cy="2586182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244837" y="3845126"/>
            <a:ext cx="4898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Montserrat" panose="00000500000000000000" pitchFamily="2" charset="0"/>
              </a:rPr>
              <a:t>20 </a:t>
            </a:r>
            <a:r>
              <a:rPr lang="es-MX" sz="1400" dirty="0" smtClean="0">
                <a:latin typeface="Montserrat" panose="00000500000000000000" pitchFamily="2" charset="0"/>
              </a:rPr>
              <a:t>La Ventanilla generará el acuse y folio del trámite. </a:t>
            </a:r>
            <a:endParaRPr lang="es-MX" sz="1400" dirty="0">
              <a:latin typeface="Montserrat" panose="00000500000000000000" pitchFamily="2" charset="0"/>
            </a:endParaRPr>
          </a:p>
        </p:txBody>
      </p:sp>
      <p:pic>
        <p:nvPicPr>
          <p:cNvPr id="29" name="Imagen 28"/>
          <p:cNvPicPr/>
          <p:nvPr/>
        </p:nvPicPr>
        <p:blipFill rotWithShape="1">
          <a:blip r:embed="rId3"/>
          <a:srcRect l="2959" t="6348" r="4174" b="4588"/>
          <a:stretch/>
        </p:blipFill>
        <p:spPr bwMode="auto">
          <a:xfrm>
            <a:off x="749548" y="4254745"/>
            <a:ext cx="4671537" cy="2176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6221095" y="1032884"/>
            <a:ext cx="4898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Montserrat" panose="00000500000000000000" pitchFamily="2" charset="0"/>
              </a:rPr>
              <a:t>21 </a:t>
            </a:r>
            <a:r>
              <a:rPr lang="es-MX" sz="1400" dirty="0" smtClean="0">
                <a:latin typeface="Montserrat" panose="00000500000000000000" pitchFamily="2" charset="0"/>
              </a:rPr>
              <a:t>Descargue el “Acuse de recepción de trámite”. </a:t>
            </a:r>
            <a:endParaRPr lang="es-MX" sz="1400" dirty="0">
              <a:latin typeface="Montserrat" panose="00000500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66547" t="28020" r="21793" b="12931"/>
          <a:stretch/>
        </p:blipFill>
        <p:spPr>
          <a:xfrm>
            <a:off x="6879203" y="1422429"/>
            <a:ext cx="2902227" cy="413356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373495" y="5898799"/>
            <a:ext cx="5078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Montserrat" panose="00000500000000000000" pitchFamily="2" charset="0"/>
              </a:rPr>
              <a:t>22 </a:t>
            </a:r>
            <a:r>
              <a:rPr lang="es-MX" sz="1400" dirty="0" smtClean="0">
                <a:latin typeface="Montserrat" panose="00000500000000000000" pitchFamily="2" charset="0"/>
              </a:rPr>
              <a:t>Espere su resolución en un plazo de 10 días hábiles.   </a:t>
            </a:r>
            <a:endParaRPr lang="es-MX" sz="1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5725" y="957143"/>
            <a:ext cx="116700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GRACIAS</a:t>
            </a:r>
          </a:p>
          <a:p>
            <a:pPr algn="ctr"/>
            <a:endParaRPr lang="es-MX" sz="4800" b="1" dirty="0">
              <a:latin typeface="Montserrat" panose="00000500000000000000" pitchFamily="2" charset="0"/>
            </a:endParaRPr>
          </a:p>
          <a:p>
            <a:pPr algn="ctr"/>
            <a:r>
              <a:rPr lang="es-MX" sz="4000" dirty="0">
                <a:latin typeface="Montserrat" panose="00000500000000000000" pitchFamily="2" charset="0"/>
              </a:rPr>
              <a:t>Dirección General de Facilitación Comercial y Comercio </a:t>
            </a:r>
            <a:r>
              <a:rPr lang="es-MX" sz="4000" dirty="0" smtClean="0">
                <a:latin typeface="Montserrat" panose="00000500000000000000" pitchFamily="2" charset="0"/>
              </a:rPr>
              <a:t>Exterior</a:t>
            </a:r>
          </a:p>
          <a:p>
            <a:pPr algn="ctr"/>
            <a:endParaRPr lang="es-MX" sz="4000" dirty="0">
              <a:latin typeface="Montserrat" panose="00000500000000000000" pitchFamily="2" charset="0"/>
            </a:endParaRPr>
          </a:p>
          <a:p>
            <a:pPr algn="ctr"/>
            <a:r>
              <a:rPr lang="es-MX" sz="4000" dirty="0" smtClean="0">
                <a:latin typeface="Montserrat" panose="00000500000000000000" pitchFamily="2" charset="0"/>
              </a:rPr>
              <a:t>atencion.immex@economia.gob.mx</a:t>
            </a:r>
          </a:p>
        </p:txBody>
      </p:sp>
    </p:spTree>
    <p:extLst>
      <p:ext uri="{BB962C8B-B14F-4D97-AF65-F5344CB8AC3E}">
        <p14:creationId xmlns:p14="http://schemas.microsoft.com/office/powerpoint/2010/main" val="20764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3914" y="415480"/>
            <a:ext cx="45913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>
                <a:solidFill>
                  <a:srgbClr val="BC945A"/>
                </a:solidFill>
                <a:latin typeface="Montserrat SemiBold" panose="00000700000000000000" pitchFamily="2" charset="0"/>
              </a:rPr>
              <a:t>ALTA DOMICILIOS </a:t>
            </a:r>
            <a:r>
              <a:rPr lang="es-MX" sz="2600" dirty="0" smtClean="0">
                <a:solidFill>
                  <a:srgbClr val="BC945A"/>
                </a:solidFill>
                <a:latin typeface="Montserrat SemiBold" panose="00000700000000000000" pitchFamily="2" charset="0"/>
              </a:rPr>
              <a:t>IMMEX</a:t>
            </a:r>
            <a:endParaRPr lang="es-MX" sz="5400" b="1" dirty="0">
              <a:solidFill>
                <a:srgbClr val="BC945A"/>
              </a:solidFill>
              <a:latin typeface="Monserra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3914" y="1232995"/>
            <a:ext cx="5497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1 </a:t>
            </a:r>
            <a:r>
              <a:rPr lang="es-MX" sz="1400" dirty="0" smtClean="0">
                <a:latin typeface="Montserrat" panose="00000500000000000000" pitchFamily="2" charset="0"/>
              </a:rPr>
              <a:t>Ingrese </a:t>
            </a:r>
            <a:r>
              <a:rPr lang="es-MX" sz="1400" dirty="0">
                <a:latin typeface="Montserrat" panose="00000500000000000000" pitchFamily="2" charset="0"/>
              </a:rPr>
              <a:t>a la Ventanilla </a:t>
            </a:r>
            <a:r>
              <a:rPr lang="es-MX" sz="1400" dirty="0" smtClean="0">
                <a:latin typeface="Montserrat" panose="00000500000000000000" pitchFamily="2" charset="0"/>
              </a:rPr>
              <a:t>Única</a:t>
            </a:r>
          </a:p>
          <a:p>
            <a:pPr marL="174625" algn="just"/>
            <a:r>
              <a:rPr lang="es-MX" sz="1400" dirty="0" smtClean="0">
                <a:latin typeface="Montserrat" panose="00000500000000000000" pitchFamily="2" charset="0"/>
                <a:hlinkClick r:id="rId2"/>
              </a:rPr>
              <a:t>https</a:t>
            </a:r>
            <a:r>
              <a:rPr lang="es-MX" sz="1400" dirty="0">
                <a:latin typeface="Montserrat" panose="00000500000000000000" pitchFamily="2" charset="0"/>
                <a:hlinkClick r:id="rId2"/>
              </a:rPr>
              <a:t>://www.ventanillaunica.gob.mx/vucem/Ingreso.html</a:t>
            </a:r>
            <a:endParaRPr lang="es-MX" sz="1400" dirty="0">
              <a:latin typeface="Montserrat" panose="00000500000000000000" pitchFamily="2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38783" t="15350" r="17682" b="6329"/>
          <a:stretch/>
        </p:blipFill>
        <p:spPr bwMode="auto">
          <a:xfrm>
            <a:off x="1110342" y="1975471"/>
            <a:ext cx="2275115" cy="1817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93914" y="4085393"/>
            <a:ext cx="299633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MX" b="1" dirty="0" smtClean="0">
                <a:latin typeface="Montserrat" panose="00000500000000000000" pitchFamily="2" charset="0"/>
              </a:rPr>
              <a:t>2</a:t>
            </a:r>
            <a:r>
              <a:rPr lang="es-MX" sz="1400" dirty="0" smtClean="0">
                <a:latin typeface="Montserrat" panose="00000500000000000000" pitchFamily="2" charset="0"/>
              </a:rPr>
              <a:t> </a:t>
            </a:r>
            <a:r>
              <a:rPr lang="es-MX" sz="1400" dirty="0">
                <a:latin typeface="Montserrat" panose="00000500000000000000" pitchFamily="2" charset="0"/>
              </a:rPr>
              <a:t>Seleccione el tipo de persona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4"/>
          <a:srcRect l="3596"/>
          <a:stretch/>
        </p:blipFill>
        <p:spPr>
          <a:xfrm>
            <a:off x="613546" y="4714923"/>
            <a:ext cx="4271689" cy="12153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074227" y="1232995"/>
            <a:ext cx="3973286" cy="371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MX" b="1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Seleccione Trámites </a:t>
            </a:r>
            <a:r>
              <a:rPr lang="es-MX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Solicitudes nuevas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5"/>
          <a:srcRect t="17545"/>
          <a:stretch/>
        </p:blipFill>
        <p:spPr>
          <a:xfrm>
            <a:off x="6342434" y="1975471"/>
            <a:ext cx="4543425" cy="909997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 flipV="1">
            <a:off x="8534400" y="2430469"/>
            <a:ext cx="261258" cy="94521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6074227" y="4121698"/>
            <a:ext cx="3682418" cy="371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b="1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- Secretaría </a:t>
            </a:r>
            <a:r>
              <a:rPr lang="es-MX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Economía</a:t>
            </a:r>
            <a:endParaRPr lang="es-MX" sz="1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/>
          <a:srcRect r="8616" b="4606"/>
          <a:stretch/>
        </p:blipFill>
        <p:spPr>
          <a:xfrm>
            <a:off x="6342434" y="4515012"/>
            <a:ext cx="5131109" cy="1907559"/>
          </a:xfrm>
          <a:prstGeom prst="rect">
            <a:avLst/>
          </a:prstGeom>
        </p:spPr>
      </p:pic>
      <p:cxnSp>
        <p:nvCxnSpPr>
          <p:cNvPr id="17" name="Conector recto de flecha 16"/>
          <p:cNvCxnSpPr/>
          <p:nvPr/>
        </p:nvCxnSpPr>
        <p:spPr>
          <a:xfrm flipV="1">
            <a:off x="7434943" y="5467583"/>
            <a:ext cx="261258" cy="94521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3385457" y="5322618"/>
            <a:ext cx="261258" cy="94521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5070" y="349802"/>
            <a:ext cx="45913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>
                <a:solidFill>
                  <a:srgbClr val="BC945A"/>
                </a:solidFill>
                <a:latin typeface="Montserrat SemiBold" panose="00000700000000000000" pitchFamily="2" charset="0"/>
              </a:rPr>
              <a:t>ALTA DOMICILIOS </a:t>
            </a:r>
            <a:r>
              <a:rPr lang="es-MX" sz="2600" dirty="0" smtClean="0">
                <a:solidFill>
                  <a:srgbClr val="BC945A"/>
                </a:solidFill>
                <a:latin typeface="Montserrat SemiBold" panose="00000700000000000000" pitchFamily="2" charset="0"/>
              </a:rPr>
              <a:t>IMMEX</a:t>
            </a:r>
            <a:endParaRPr lang="es-MX" sz="5400" b="1" dirty="0">
              <a:solidFill>
                <a:srgbClr val="BC945A"/>
              </a:solidFill>
              <a:latin typeface="Monserra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3913" y="1232995"/>
            <a:ext cx="10635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5 </a:t>
            </a:r>
            <a:r>
              <a:rPr lang="es-MX" sz="1400" dirty="0">
                <a:latin typeface="Montserrat" panose="00000500000000000000" pitchFamily="2" charset="0"/>
              </a:rPr>
              <a:t>Seleccione IMMEX – Modificación </a:t>
            </a:r>
            <a:r>
              <a:rPr lang="es-MX" sz="1400" dirty="0" smtClean="0">
                <a:latin typeface="Montserrat" panose="00000500000000000000" pitchFamily="2" charset="0"/>
              </a:rPr>
              <a:t>de </a:t>
            </a:r>
            <a:r>
              <a:rPr lang="es-MX" sz="1400" dirty="0">
                <a:latin typeface="Montserrat" panose="00000500000000000000" pitchFamily="2" charset="0"/>
              </a:rPr>
              <a:t>Programa – </a:t>
            </a:r>
            <a:r>
              <a:rPr lang="es-MX" sz="1400" dirty="0" smtClean="0">
                <a:latin typeface="Montserrat" panose="00000500000000000000" pitchFamily="2" charset="0"/>
              </a:rPr>
              <a:t>Modificación </a:t>
            </a:r>
            <a:r>
              <a:rPr lang="es-MX" sz="1400" dirty="0">
                <a:latin typeface="Montserrat" panose="00000500000000000000" pitchFamily="2" charset="0"/>
              </a:rPr>
              <a:t>Alta a domicilio de una planta, bodega o </a:t>
            </a:r>
            <a:r>
              <a:rPr lang="es-MX" sz="1400" dirty="0" smtClean="0">
                <a:latin typeface="Montserrat" panose="00000500000000000000" pitchFamily="2" charset="0"/>
              </a:rPr>
              <a:t>almacén</a:t>
            </a:r>
            <a:endParaRPr lang="es-MX" sz="1400" dirty="0">
              <a:latin typeface="Montserrat" panose="000005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3914" y="4085393"/>
            <a:ext cx="4240263" cy="586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6</a:t>
            </a:r>
            <a:r>
              <a:rPr lang="es-MX" sz="1400" dirty="0" smtClean="0">
                <a:latin typeface="Montserrat" panose="00000500000000000000" pitchFamily="2" charset="0"/>
              </a:rPr>
              <a:t> </a:t>
            </a:r>
            <a:r>
              <a:rPr lang="es-MX" sz="1400" dirty="0">
                <a:latin typeface="Montserrat" panose="00000500000000000000" pitchFamily="2" charset="0"/>
              </a:rPr>
              <a:t>Seleccione el número de </a:t>
            </a:r>
            <a:r>
              <a:rPr lang="es-MX" sz="1400" dirty="0" smtClean="0">
                <a:latin typeface="Montserrat" panose="00000500000000000000" pitchFamily="2" charset="0"/>
              </a:rPr>
              <a:t>Programa </a:t>
            </a:r>
            <a:r>
              <a:rPr lang="es-MX" sz="1400" dirty="0">
                <a:latin typeface="Montserrat" panose="00000500000000000000" pitchFamily="2" charset="0"/>
              </a:rPr>
              <a:t>IMMEX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1400" dirty="0">
              <a:latin typeface="Montserrat" panose="00000500000000000000" pitchFamily="2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513112" y="1723622"/>
            <a:ext cx="8196943" cy="2015720"/>
            <a:chOff x="293914" y="1881366"/>
            <a:chExt cx="5780313" cy="1370421"/>
          </a:xfrm>
        </p:grpSpPr>
        <p:pic>
          <p:nvPicPr>
            <p:cNvPr id="14" name="Imagen 13" descr="cid:image001.png@01D5881A.39BD4450"/>
            <p:cNvPicPr/>
            <p:nvPr/>
          </p:nvPicPr>
          <p:blipFill rotWithShape="1"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1"/>
            <a:stretch/>
          </p:blipFill>
          <p:spPr bwMode="auto">
            <a:xfrm>
              <a:off x="293914" y="1881366"/>
              <a:ext cx="5780313" cy="117263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34649" y="3061922"/>
              <a:ext cx="2710815" cy="189865"/>
            </a:xfrm>
            <a:prstGeom prst="rect">
              <a:avLst/>
            </a:prstGeom>
          </p:spPr>
        </p:pic>
        <p:cxnSp>
          <p:nvCxnSpPr>
            <p:cNvPr id="13" name="Conector recto de flecha 12"/>
            <p:cNvCxnSpPr/>
            <p:nvPr/>
          </p:nvCxnSpPr>
          <p:spPr>
            <a:xfrm>
              <a:off x="5617028" y="2852811"/>
              <a:ext cx="209006" cy="87839"/>
            </a:xfrm>
            <a:prstGeom prst="straightConnector1">
              <a:avLst/>
            </a:prstGeom>
            <a:ln w="28575">
              <a:solidFill>
                <a:srgbClr val="FF5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/>
            <p:nvPr/>
          </p:nvCxnSpPr>
          <p:spPr>
            <a:xfrm>
              <a:off x="533399" y="3054000"/>
              <a:ext cx="201250" cy="90542"/>
            </a:xfrm>
            <a:prstGeom prst="straightConnector1">
              <a:avLst/>
            </a:prstGeom>
            <a:ln w="28575">
              <a:solidFill>
                <a:srgbClr val="FF5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Imagen 21"/>
          <p:cNvPicPr/>
          <p:nvPr/>
        </p:nvPicPr>
        <p:blipFill rotWithShape="1">
          <a:blip r:embed="rId5"/>
          <a:srcRect b="9111"/>
          <a:stretch/>
        </p:blipFill>
        <p:spPr bwMode="auto">
          <a:xfrm>
            <a:off x="2845250" y="4500415"/>
            <a:ext cx="5340806" cy="2096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Conector recto de flecha 22"/>
          <p:cNvCxnSpPr/>
          <p:nvPr/>
        </p:nvCxnSpPr>
        <p:spPr>
          <a:xfrm>
            <a:off x="4767301" y="6400800"/>
            <a:ext cx="235868" cy="81298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8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3371" y="299540"/>
            <a:ext cx="45913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>
                <a:solidFill>
                  <a:srgbClr val="BC945A"/>
                </a:solidFill>
                <a:latin typeface="Montserrat SemiBold" panose="00000700000000000000" pitchFamily="2" charset="0"/>
              </a:rPr>
              <a:t>ALTA DOMICILIOS </a:t>
            </a:r>
            <a:r>
              <a:rPr lang="es-MX" sz="2600" dirty="0" smtClean="0">
                <a:solidFill>
                  <a:srgbClr val="BC945A"/>
                </a:solidFill>
                <a:latin typeface="Montserrat SemiBold" panose="00000700000000000000" pitchFamily="2" charset="0"/>
              </a:rPr>
              <a:t>IMMEX</a:t>
            </a:r>
            <a:endParaRPr lang="es-MX" sz="5400" b="1" dirty="0">
              <a:solidFill>
                <a:srgbClr val="BC945A"/>
              </a:solidFill>
              <a:latin typeface="Monserra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83371" y="832885"/>
            <a:ext cx="489857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7 </a:t>
            </a:r>
            <a:r>
              <a:rPr lang="es-MX" sz="1400" dirty="0">
                <a:latin typeface="Montserrat" panose="00000500000000000000" pitchFamily="2" charset="0"/>
              </a:rPr>
              <a:t>La información de la </a:t>
            </a:r>
            <a:r>
              <a:rPr lang="es-MX" sz="1400" dirty="0" smtClean="0">
                <a:latin typeface="Montserrat" panose="00000500000000000000" pitchFamily="2" charset="0"/>
              </a:rPr>
              <a:t>pestaña “</a:t>
            </a:r>
            <a:r>
              <a:rPr lang="es-MX" sz="1400" dirty="0">
                <a:latin typeface="Montserrat" panose="00000500000000000000" pitchFamily="2" charset="0"/>
              </a:rPr>
              <a:t>Solicitante” es </a:t>
            </a:r>
            <a:r>
              <a:rPr lang="es-MX" sz="1400" dirty="0" smtClean="0">
                <a:latin typeface="Montserrat" panose="00000500000000000000" pitchFamily="2" charset="0"/>
              </a:rPr>
              <a:t>informativa, deberá verificar que coincidan con los datos de su Programa.</a:t>
            </a:r>
            <a:endParaRPr lang="es-MX" sz="1400" dirty="0">
              <a:latin typeface="Montserrat" panose="00000500000000000000" pitchFamily="2" charset="0"/>
            </a:endParaRPr>
          </a:p>
        </p:txBody>
      </p:sp>
      <p:pic>
        <p:nvPicPr>
          <p:cNvPr id="15" name="Imagen 14"/>
          <p:cNvPicPr/>
          <p:nvPr/>
        </p:nvPicPr>
        <p:blipFill rotWithShape="1">
          <a:blip r:embed="rId2"/>
          <a:srcRect t="2593" b="2536"/>
          <a:stretch/>
        </p:blipFill>
        <p:spPr bwMode="auto">
          <a:xfrm>
            <a:off x="483371" y="1714908"/>
            <a:ext cx="4933315" cy="4364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6470513" y="1385394"/>
            <a:ext cx="48985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8 </a:t>
            </a:r>
            <a:r>
              <a:rPr lang="es-MX" sz="1400" dirty="0" smtClean="0">
                <a:latin typeface="Montserrat" panose="00000500000000000000" pitchFamily="2" charset="0"/>
              </a:rPr>
              <a:t>Seleccione “Modificación” – </a:t>
            </a:r>
            <a:r>
              <a:rPr lang="es-MX" sz="1400" dirty="0">
                <a:latin typeface="Montserrat" panose="00000500000000000000" pitchFamily="2" charset="0"/>
              </a:rPr>
              <a:t>posteriormente </a:t>
            </a:r>
            <a:r>
              <a:rPr lang="es-MX" sz="1400" dirty="0" smtClean="0">
                <a:latin typeface="Montserrat" panose="00000500000000000000" pitchFamily="2" charset="0"/>
              </a:rPr>
              <a:t>deberá seleccionar el </a:t>
            </a:r>
            <a:r>
              <a:rPr lang="es-MX" sz="1400" dirty="0">
                <a:latin typeface="Montserrat" panose="00000500000000000000" pitchFamily="2" charset="0"/>
              </a:rPr>
              <a:t>Estado donde se encuentra el domicilio a registrar en el Programa IMMEX y de clic en “Buscar </a:t>
            </a:r>
            <a:r>
              <a:rPr lang="es-MX" sz="1400" dirty="0" smtClean="0">
                <a:latin typeface="Montserrat" panose="00000500000000000000" pitchFamily="2" charset="0"/>
              </a:rPr>
              <a:t>domicilios” </a:t>
            </a:r>
            <a:endParaRPr lang="es-MX" sz="1400" dirty="0">
              <a:latin typeface="Montserrat" panose="00000500000000000000" pitchFamily="2" charset="0"/>
            </a:endParaRPr>
          </a:p>
        </p:txBody>
      </p:sp>
      <p:pic>
        <p:nvPicPr>
          <p:cNvPr id="19" name="Imagen 18"/>
          <p:cNvPicPr/>
          <p:nvPr/>
        </p:nvPicPr>
        <p:blipFill>
          <a:blip r:embed="rId3"/>
          <a:stretch>
            <a:fillRect/>
          </a:stretch>
        </p:blipFill>
        <p:spPr>
          <a:xfrm>
            <a:off x="6676344" y="2401057"/>
            <a:ext cx="4848225" cy="4045585"/>
          </a:xfrm>
          <a:prstGeom prst="rect">
            <a:avLst/>
          </a:prstGeom>
        </p:spPr>
      </p:pic>
      <p:cxnSp>
        <p:nvCxnSpPr>
          <p:cNvPr id="20" name="Conector recto de flecha 19"/>
          <p:cNvCxnSpPr/>
          <p:nvPr/>
        </p:nvCxnSpPr>
        <p:spPr>
          <a:xfrm>
            <a:off x="6993424" y="3416720"/>
            <a:ext cx="296387" cy="129200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8528310" y="5351412"/>
            <a:ext cx="296387" cy="129200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10291796" y="5558241"/>
            <a:ext cx="296387" cy="129200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3891" y="386293"/>
            <a:ext cx="45913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>
                <a:solidFill>
                  <a:srgbClr val="BC945A"/>
                </a:solidFill>
                <a:latin typeface="Montserrat SemiBold" panose="00000700000000000000" pitchFamily="2" charset="0"/>
              </a:rPr>
              <a:t>ALTA DOMICILIOS </a:t>
            </a:r>
            <a:r>
              <a:rPr lang="es-MX" sz="2600" dirty="0" smtClean="0">
                <a:solidFill>
                  <a:srgbClr val="BC945A"/>
                </a:solidFill>
                <a:latin typeface="Montserrat SemiBold" panose="00000700000000000000" pitchFamily="2" charset="0"/>
              </a:rPr>
              <a:t>IMMEX</a:t>
            </a:r>
            <a:endParaRPr lang="es-MX" sz="5400" b="1" dirty="0">
              <a:solidFill>
                <a:srgbClr val="BC945A"/>
              </a:solidFill>
              <a:latin typeface="Monserra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3891" y="1169216"/>
            <a:ext cx="4898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9 </a:t>
            </a:r>
            <a:r>
              <a:rPr lang="es-MX" sz="1400" dirty="0" smtClean="0">
                <a:latin typeface="Montserrat" panose="00000500000000000000" pitchFamily="2" charset="0"/>
              </a:rPr>
              <a:t>Seleccione el domicilio que </a:t>
            </a:r>
            <a:r>
              <a:rPr lang="es-MX" sz="1400" dirty="0">
                <a:latin typeface="Montserrat" panose="00000500000000000000" pitchFamily="2" charset="0"/>
              </a:rPr>
              <a:t>agregará al programa </a:t>
            </a:r>
            <a:r>
              <a:rPr lang="es-MX" sz="1400" dirty="0" smtClean="0">
                <a:latin typeface="Montserrat" panose="00000500000000000000" pitchFamily="2" charset="0"/>
              </a:rPr>
              <a:t>IMMEX y de clic en “Agregar plantas” </a:t>
            </a:r>
            <a:endParaRPr lang="es-MX" sz="1400" dirty="0">
              <a:latin typeface="Montserrat" panose="00000500000000000000" pitchFamily="2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93914" y="1887727"/>
            <a:ext cx="6074410" cy="3717290"/>
          </a:xfrm>
          <a:prstGeom prst="rect">
            <a:avLst/>
          </a:prstGeom>
        </p:spPr>
      </p:pic>
      <p:cxnSp>
        <p:nvCxnSpPr>
          <p:cNvPr id="20" name="Conector recto de flecha 19"/>
          <p:cNvCxnSpPr/>
          <p:nvPr/>
        </p:nvCxnSpPr>
        <p:spPr>
          <a:xfrm>
            <a:off x="135374" y="3241423"/>
            <a:ext cx="296387" cy="129200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5084270" y="5137670"/>
            <a:ext cx="296387" cy="129200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7083861" y="1426238"/>
            <a:ext cx="4509425" cy="429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23495" indent="-6985" algn="just">
              <a:lnSpc>
                <a:spcPct val="107000"/>
              </a:lnSpc>
              <a:spcAft>
                <a:spcPts val="0"/>
              </a:spcAft>
            </a:pPr>
            <a:r>
              <a:rPr lang="es-MX" sz="1600" i="1" u="sng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validará si en la base de datos del SAT, el RFC tienen domicilios registrados con los siguientes TIPOS DE INMUEBLE: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3495" algn="just">
              <a:lnSpc>
                <a:spcPct val="107000"/>
              </a:lnSpc>
              <a:spcAft>
                <a:spcPts val="0"/>
              </a:spcAft>
            </a:pPr>
            <a:r>
              <a:rPr lang="es-MX" sz="16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3495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MX" sz="16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LOCAL COMERCIAL 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3495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MX" sz="16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BODEGA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3495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MX" sz="16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INDUSTRIAS, FABRICAS Y TALLERES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3495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MX" sz="16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TERRENOS AGROPECUARIO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725" marR="23495" algn="just">
              <a:lnSpc>
                <a:spcPct val="107000"/>
              </a:lnSpc>
              <a:spcAft>
                <a:spcPts val="0"/>
              </a:spcAft>
            </a:pPr>
            <a:r>
              <a:rPr lang="es-MX" sz="16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marR="23495" indent="-6985" algn="just">
              <a:lnSpc>
                <a:spcPct val="107000"/>
              </a:lnSpc>
              <a:spcAft>
                <a:spcPts val="0"/>
              </a:spcAft>
            </a:pPr>
            <a:r>
              <a:rPr lang="es-MX" sz="16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marR="23495" indent="-6985" algn="just">
              <a:lnSpc>
                <a:spcPct val="107000"/>
              </a:lnSpc>
              <a:spcAft>
                <a:spcPts val="0"/>
              </a:spcAft>
            </a:pPr>
            <a:r>
              <a:rPr lang="es-MX" sz="1600" i="1" u="sng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Ventanilla no </a:t>
            </a:r>
            <a:r>
              <a:rPr lang="es-MX" sz="1600" i="1" u="sng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arrojará </a:t>
            </a:r>
            <a:r>
              <a:rPr lang="es-MX" sz="1600" i="1" u="sng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resultados, si el domicilio no está registrado bajo los tipos de inmuebles señalados, toda vez que no es válido para agregar a un programa IMMEX. 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2911" y="276866"/>
            <a:ext cx="45913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>
                <a:solidFill>
                  <a:srgbClr val="BC945A"/>
                </a:solidFill>
                <a:latin typeface="Montserrat SemiBold" panose="00000700000000000000" pitchFamily="2" charset="0"/>
              </a:rPr>
              <a:t>ALTA DOMICILIOS </a:t>
            </a:r>
            <a:r>
              <a:rPr lang="es-MX" sz="2600" dirty="0" smtClean="0">
                <a:solidFill>
                  <a:srgbClr val="BC945A"/>
                </a:solidFill>
                <a:latin typeface="Montserrat SemiBold" panose="00000700000000000000" pitchFamily="2" charset="0"/>
              </a:rPr>
              <a:t>IMMEX</a:t>
            </a:r>
            <a:endParaRPr lang="es-MX" sz="5400" b="1" dirty="0">
              <a:solidFill>
                <a:srgbClr val="BC945A"/>
              </a:solidFill>
              <a:latin typeface="Monserra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42911" y="4519175"/>
            <a:ext cx="5189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11 </a:t>
            </a:r>
            <a:r>
              <a:rPr lang="es-MX" sz="1400" dirty="0" smtClean="0">
                <a:latin typeface="Montserrat" panose="00000500000000000000" pitchFamily="2" charset="0"/>
              </a:rPr>
              <a:t>Al terminar el paso anterior, de clic en “Continuar”</a:t>
            </a:r>
            <a:endParaRPr lang="es-MX" sz="1400" dirty="0">
              <a:latin typeface="Montserrat" panose="00000500000000000000" pitchFamily="2" charset="0"/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2"/>
          <a:srcRect l="2126" t="4838" r="8844" b="5480"/>
          <a:stretch/>
        </p:blipFill>
        <p:spPr bwMode="auto">
          <a:xfrm>
            <a:off x="750130" y="2070348"/>
            <a:ext cx="4993005" cy="2210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442911" y="843600"/>
            <a:ext cx="4989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10 </a:t>
            </a:r>
            <a:r>
              <a:rPr lang="es-MX" sz="1400" dirty="0" smtClean="0">
                <a:latin typeface="Montserrat" panose="00000500000000000000" pitchFamily="2" charset="0"/>
              </a:rPr>
              <a:t>El </a:t>
            </a:r>
            <a:r>
              <a:rPr lang="es-MX" sz="1400" dirty="0">
                <a:latin typeface="Montserrat" panose="00000500000000000000" pitchFamily="2" charset="0"/>
              </a:rPr>
              <a:t>domicilio se </a:t>
            </a:r>
            <a:r>
              <a:rPr lang="es-MX" sz="1400" dirty="0" smtClean="0">
                <a:latin typeface="Montserrat" panose="00000500000000000000" pitchFamily="2" charset="0"/>
              </a:rPr>
              <a:t>mostrará </a:t>
            </a:r>
            <a:r>
              <a:rPr lang="es-MX" sz="1400" dirty="0">
                <a:latin typeface="Montserrat" panose="00000500000000000000" pitchFamily="2" charset="0"/>
              </a:rPr>
              <a:t>en la sección </a:t>
            </a:r>
            <a:r>
              <a:rPr lang="es-MX" sz="1400" dirty="0" smtClean="0">
                <a:latin typeface="Montserrat" panose="00000500000000000000" pitchFamily="2" charset="0"/>
              </a:rPr>
              <a:t>“Lista </a:t>
            </a:r>
            <a:r>
              <a:rPr lang="es-MX" sz="1400" dirty="0">
                <a:latin typeface="Montserrat" panose="00000500000000000000" pitchFamily="2" charset="0"/>
              </a:rPr>
              <a:t>de </a:t>
            </a:r>
            <a:r>
              <a:rPr lang="es-MX" sz="1400" dirty="0" smtClean="0">
                <a:latin typeface="Montserrat" panose="00000500000000000000" pitchFamily="2" charset="0"/>
              </a:rPr>
              <a:t>domicilios”. Se puede agregar </a:t>
            </a:r>
            <a:r>
              <a:rPr lang="es-MX" sz="1400" dirty="0">
                <a:latin typeface="Montserrat" panose="00000500000000000000" pitchFamily="2" charset="0"/>
              </a:rPr>
              <a:t>más </a:t>
            </a:r>
            <a:r>
              <a:rPr lang="es-MX" sz="1400" dirty="0" smtClean="0">
                <a:latin typeface="Montserrat" panose="00000500000000000000" pitchFamily="2" charset="0"/>
              </a:rPr>
              <a:t>de un domicilio por solicitud, anexando los requisitos correspondientes para cada uno. </a:t>
            </a:r>
            <a:endParaRPr lang="es-MX" sz="1400" dirty="0">
              <a:latin typeface="Montserrat" panose="00000500000000000000" pitchFamily="2" charset="0"/>
            </a:endParaRPr>
          </a:p>
        </p:txBody>
      </p:sp>
      <p:pic>
        <p:nvPicPr>
          <p:cNvPr id="14" name="Imagen 13"/>
          <p:cNvPicPr/>
          <p:nvPr/>
        </p:nvPicPr>
        <p:blipFill rotWithShape="1">
          <a:blip r:embed="rId3"/>
          <a:srcRect r="9233"/>
          <a:stretch/>
        </p:blipFill>
        <p:spPr>
          <a:xfrm>
            <a:off x="755586" y="4962798"/>
            <a:ext cx="5145815" cy="1544955"/>
          </a:xfrm>
          <a:prstGeom prst="rect">
            <a:avLst/>
          </a:prstGeom>
        </p:spPr>
      </p:pic>
      <p:cxnSp>
        <p:nvCxnSpPr>
          <p:cNvPr id="17" name="Conector recto de flecha 16"/>
          <p:cNvCxnSpPr/>
          <p:nvPr/>
        </p:nvCxnSpPr>
        <p:spPr>
          <a:xfrm>
            <a:off x="5045097" y="6084102"/>
            <a:ext cx="296387" cy="129200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6770776" y="1859263"/>
            <a:ext cx="5189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12 </a:t>
            </a:r>
            <a:r>
              <a:rPr lang="es-MX" sz="1400" dirty="0" smtClean="0">
                <a:latin typeface="Montserrat" panose="00000500000000000000" pitchFamily="2" charset="0"/>
              </a:rPr>
              <a:t>La Ventanilla mostrará el requisito que deberá adjuntar a la solicitud, de clic en “Continuar”</a:t>
            </a:r>
          </a:p>
          <a:p>
            <a:pPr algn="just"/>
            <a:endParaRPr lang="es-MX" sz="1200" dirty="0">
              <a:latin typeface="Montserrat" panose="00000500000000000000" pitchFamily="2" charset="0"/>
            </a:endParaRPr>
          </a:p>
          <a:p>
            <a:pPr algn="just"/>
            <a:r>
              <a:rPr lang="es-MX" sz="1200" dirty="0" smtClean="0">
                <a:latin typeface="Montserrat" panose="00000500000000000000" pitchFamily="2" charset="0"/>
              </a:rPr>
              <a:t>*Fe de hechos, emitida por Fedatario Público.</a:t>
            </a:r>
            <a:endParaRPr lang="es-MX" sz="1200" dirty="0">
              <a:latin typeface="Montserrat" panose="00000500000000000000" pitchFamily="2" charset="0"/>
            </a:endParaRPr>
          </a:p>
        </p:txBody>
      </p:sp>
      <p:pic>
        <p:nvPicPr>
          <p:cNvPr id="18" name="Imagen 17"/>
          <p:cNvPicPr/>
          <p:nvPr/>
        </p:nvPicPr>
        <p:blipFill rotWithShape="1">
          <a:blip r:embed="rId4"/>
          <a:srcRect l="1282" t="6345" r="5137" b="8005"/>
          <a:stretch/>
        </p:blipFill>
        <p:spPr bwMode="auto">
          <a:xfrm>
            <a:off x="6857862" y="2904552"/>
            <a:ext cx="4642485" cy="2360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Conector recto de flecha 18"/>
          <p:cNvCxnSpPr/>
          <p:nvPr/>
        </p:nvCxnSpPr>
        <p:spPr>
          <a:xfrm>
            <a:off x="10770947" y="4955896"/>
            <a:ext cx="296387" cy="129200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3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3914" y="142719"/>
            <a:ext cx="45913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>
                <a:solidFill>
                  <a:srgbClr val="BC945A"/>
                </a:solidFill>
                <a:latin typeface="Montserrat SemiBold" panose="00000700000000000000" pitchFamily="2" charset="0"/>
              </a:rPr>
              <a:t>ALTA DOMICILIOS </a:t>
            </a:r>
            <a:r>
              <a:rPr lang="es-MX" sz="2600" dirty="0" smtClean="0">
                <a:solidFill>
                  <a:srgbClr val="BC945A"/>
                </a:solidFill>
                <a:latin typeface="Montserrat SemiBold" panose="00000700000000000000" pitchFamily="2" charset="0"/>
              </a:rPr>
              <a:t>IMMEX</a:t>
            </a:r>
            <a:endParaRPr lang="es-MX" sz="5400" b="1" dirty="0">
              <a:solidFill>
                <a:srgbClr val="BC945A"/>
              </a:solidFill>
              <a:latin typeface="Monserra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468652" y="1613169"/>
            <a:ext cx="518931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Montserrat" panose="00000500000000000000" pitchFamily="2" charset="0"/>
              </a:rPr>
              <a:t>14 </a:t>
            </a:r>
            <a:r>
              <a:rPr lang="es-MX" sz="1400" dirty="0">
                <a:latin typeface="Montserrat" panose="00000500000000000000" pitchFamily="2" charset="0"/>
              </a:rPr>
              <a:t>En caso de no requerirlos o </a:t>
            </a:r>
            <a:r>
              <a:rPr lang="es-MX" sz="1400" dirty="0" smtClean="0">
                <a:latin typeface="Montserrat" panose="00000500000000000000" pitchFamily="2" charset="0"/>
              </a:rPr>
              <a:t>de requerir solo alguno </a:t>
            </a:r>
            <a:r>
              <a:rPr lang="es-MX" sz="1400" dirty="0">
                <a:latin typeface="Montserrat" panose="00000500000000000000" pitchFamily="2" charset="0"/>
              </a:rPr>
              <a:t>de </a:t>
            </a:r>
            <a:r>
              <a:rPr lang="es-MX" sz="1400" dirty="0" smtClean="0">
                <a:latin typeface="Montserrat" panose="00000500000000000000" pitchFamily="2" charset="0"/>
              </a:rPr>
              <a:t>ello, </a:t>
            </a:r>
            <a:r>
              <a:rPr lang="es-MX" sz="1400" dirty="0">
                <a:latin typeface="Montserrat" panose="00000500000000000000" pitchFamily="2" charset="0"/>
              </a:rPr>
              <a:t>deberá seleccionar los que no necesite y dar clic en el botón “Eliminar”.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90076" y="1613169"/>
            <a:ext cx="48985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es-MX" b="1" dirty="0" smtClean="0">
                <a:latin typeface="Montserrat" panose="00000500000000000000" pitchFamily="2" charset="0"/>
              </a:rPr>
              <a:t>13 </a:t>
            </a:r>
            <a:r>
              <a:rPr lang="es-MX" sz="1400" dirty="0">
                <a:latin typeface="Montserrat" panose="00000500000000000000" pitchFamily="2" charset="0"/>
              </a:rPr>
              <a:t>En caso de que el documento sea mayor a 10MB </a:t>
            </a:r>
            <a:r>
              <a:rPr lang="es-MX" sz="1400" dirty="0" smtClean="0">
                <a:latin typeface="Montserrat" panose="00000500000000000000" pitchFamily="2" charset="0"/>
              </a:rPr>
              <a:t>o </a:t>
            </a:r>
            <a:r>
              <a:rPr lang="es-MX" sz="1400" dirty="0">
                <a:latin typeface="Montserrat" panose="00000500000000000000" pitchFamily="2" charset="0"/>
              </a:rPr>
              <a:t>su velocidad en internet sea lenta, se pueden utilizar los siguientes requisitos opcionales (para que subdivida su documento hasta en 4 partes)</a:t>
            </a:r>
          </a:p>
        </p:txBody>
      </p:sp>
      <p:pic>
        <p:nvPicPr>
          <p:cNvPr id="14" name="Imagen 13"/>
          <p:cNvPicPr/>
          <p:nvPr/>
        </p:nvPicPr>
        <p:blipFill>
          <a:blip r:embed="rId2"/>
          <a:stretch>
            <a:fillRect/>
          </a:stretch>
        </p:blipFill>
        <p:spPr>
          <a:xfrm>
            <a:off x="484669" y="2755817"/>
            <a:ext cx="5225210" cy="33967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31371" y="4944774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/>
          <p:cNvPicPr/>
          <p:nvPr/>
        </p:nvPicPr>
        <p:blipFill>
          <a:blip r:embed="rId3"/>
          <a:stretch>
            <a:fillRect/>
          </a:stretch>
        </p:blipFill>
        <p:spPr>
          <a:xfrm>
            <a:off x="6468652" y="2755817"/>
            <a:ext cx="5287919" cy="3085598"/>
          </a:xfrm>
          <a:prstGeom prst="rect">
            <a:avLst/>
          </a:prstGeom>
        </p:spPr>
      </p:pic>
      <p:cxnSp>
        <p:nvCxnSpPr>
          <p:cNvPr id="18" name="Conector recto de flecha 17"/>
          <p:cNvCxnSpPr/>
          <p:nvPr/>
        </p:nvCxnSpPr>
        <p:spPr>
          <a:xfrm>
            <a:off x="10176316" y="4815574"/>
            <a:ext cx="296387" cy="129200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5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3914" y="379660"/>
            <a:ext cx="45913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>
                <a:solidFill>
                  <a:srgbClr val="BC945A"/>
                </a:solidFill>
                <a:latin typeface="Montserrat SemiBold" panose="00000700000000000000" pitchFamily="2" charset="0"/>
              </a:rPr>
              <a:t>ALTA DOMICILIOS </a:t>
            </a:r>
            <a:r>
              <a:rPr lang="es-MX" sz="2600" dirty="0" smtClean="0">
                <a:solidFill>
                  <a:srgbClr val="BC945A"/>
                </a:solidFill>
                <a:latin typeface="Montserrat SemiBold" panose="00000700000000000000" pitchFamily="2" charset="0"/>
              </a:rPr>
              <a:t>IMMEX</a:t>
            </a:r>
            <a:endParaRPr lang="es-MX" sz="5400" b="1" dirty="0">
              <a:solidFill>
                <a:srgbClr val="BC945A"/>
              </a:solidFill>
              <a:latin typeface="Monserra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553787" y="2833381"/>
            <a:ext cx="5189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Montserrat" panose="00000500000000000000" pitchFamily="2" charset="0"/>
              </a:rPr>
              <a:t>16 </a:t>
            </a:r>
            <a:r>
              <a:rPr lang="es-MX" sz="1400" dirty="0">
                <a:latin typeface="Montserrat" panose="00000500000000000000" pitchFamily="2" charset="0"/>
              </a:rPr>
              <a:t>En caso, de que desee agregar nuevamente un documento, en el apartado “Tipo de documento”, deberá seleccionar y dar clic en el botón ”Agregar nuevo”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42911" y="1200952"/>
            <a:ext cx="4898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Montserrat" panose="00000500000000000000" pitchFamily="2" charset="0"/>
              </a:rPr>
              <a:t>15 </a:t>
            </a:r>
            <a:r>
              <a:rPr lang="es-MX" sz="1400" dirty="0">
                <a:latin typeface="Montserrat" panose="00000500000000000000" pitchFamily="2" charset="0"/>
              </a:rPr>
              <a:t>S</a:t>
            </a:r>
            <a:r>
              <a:rPr lang="es-MX" sz="1400" dirty="0" smtClean="0">
                <a:latin typeface="Montserrat" panose="00000500000000000000" pitchFamily="2" charset="0"/>
              </a:rPr>
              <a:t>olo </a:t>
            </a:r>
            <a:r>
              <a:rPr lang="es-MX" sz="1400" dirty="0">
                <a:latin typeface="Montserrat" panose="00000500000000000000" pitchFamily="2" charset="0"/>
              </a:rPr>
              <a:t>aparecerán los documentos que haya dejado </a:t>
            </a:r>
            <a:r>
              <a:rPr lang="es-MX" sz="1400" dirty="0" smtClean="0">
                <a:latin typeface="Montserrat" panose="00000500000000000000" pitchFamily="2" charset="0"/>
              </a:rPr>
              <a:t>habilitados.</a:t>
            </a:r>
            <a:endParaRPr lang="es-MX" sz="1400" dirty="0">
              <a:latin typeface="Montserrat" panose="00000500000000000000" pitchFamily="2" charset="0"/>
            </a:endParaRPr>
          </a:p>
        </p:txBody>
      </p:sp>
      <p:pic>
        <p:nvPicPr>
          <p:cNvPr id="14" name="Imagen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996812"/>
            <a:ext cx="560705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/>
          <p:nvPr/>
        </p:nvPicPr>
        <p:blipFill>
          <a:blip r:embed="rId3"/>
          <a:stretch>
            <a:fillRect/>
          </a:stretch>
        </p:blipFill>
        <p:spPr>
          <a:xfrm>
            <a:off x="6724058" y="3940209"/>
            <a:ext cx="5019040" cy="2215515"/>
          </a:xfrm>
          <a:prstGeom prst="rect">
            <a:avLst/>
          </a:prstGeom>
        </p:spPr>
      </p:pic>
      <p:cxnSp>
        <p:nvCxnSpPr>
          <p:cNvPr id="24" name="Conector recto de flecha 23"/>
          <p:cNvCxnSpPr/>
          <p:nvPr/>
        </p:nvCxnSpPr>
        <p:spPr>
          <a:xfrm>
            <a:off x="10793025" y="4418917"/>
            <a:ext cx="296387" cy="129200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7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3914" y="140072"/>
            <a:ext cx="45913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>
                <a:solidFill>
                  <a:srgbClr val="BC945A"/>
                </a:solidFill>
                <a:latin typeface="Montserrat SemiBold" panose="00000700000000000000" pitchFamily="2" charset="0"/>
              </a:rPr>
              <a:t>ALTA DOMICILIOS </a:t>
            </a:r>
            <a:r>
              <a:rPr lang="es-MX" sz="2600" dirty="0" smtClean="0">
                <a:solidFill>
                  <a:srgbClr val="BC945A"/>
                </a:solidFill>
                <a:latin typeface="Montserrat SemiBold" panose="00000700000000000000" pitchFamily="2" charset="0"/>
              </a:rPr>
              <a:t>IMMEX</a:t>
            </a:r>
            <a:endParaRPr lang="es-MX" sz="5400" b="1" dirty="0">
              <a:solidFill>
                <a:srgbClr val="BC945A"/>
              </a:solidFill>
              <a:latin typeface="Monserra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468652" y="1064643"/>
            <a:ext cx="518931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Montserrat" panose="00000500000000000000" pitchFamily="2" charset="0"/>
              </a:rPr>
              <a:t>18 </a:t>
            </a:r>
            <a:r>
              <a:rPr lang="es-MX" sz="1400" dirty="0" smtClean="0">
                <a:latin typeface="Montserrat" panose="00000500000000000000" pitchFamily="2" charset="0"/>
              </a:rPr>
              <a:t>De clic en “Examinar” elija el documento a adjuntar y de clic en “</a:t>
            </a:r>
            <a:r>
              <a:rPr lang="es-MX" sz="1400" dirty="0">
                <a:latin typeface="Montserrat" panose="00000500000000000000" pitchFamily="2" charset="0"/>
              </a:rPr>
              <a:t>A</a:t>
            </a:r>
            <a:r>
              <a:rPr lang="es-MX" sz="1400" dirty="0" smtClean="0">
                <a:latin typeface="Montserrat" panose="00000500000000000000" pitchFamily="2" charset="0"/>
              </a:rPr>
              <a:t>djuntar”. </a:t>
            </a:r>
          </a:p>
          <a:p>
            <a:r>
              <a:rPr lang="es-MX" sz="1400" dirty="0" smtClean="0">
                <a:latin typeface="Montserrat" panose="00000500000000000000" pitchFamily="2" charset="0"/>
              </a:rPr>
              <a:t>Posteriormente de clic en continuar</a:t>
            </a:r>
            <a:endParaRPr lang="es-MX" sz="1400" dirty="0">
              <a:latin typeface="Montserrat" panose="00000500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42911" y="843600"/>
            <a:ext cx="4898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Montserrat" panose="00000500000000000000" pitchFamily="2" charset="0"/>
              </a:rPr>
              <a:t>17 </a:t>
            </a:r>
            <a:r>
              <a:rPr lang="es-MX" sz="1400" dirty="0" smtClean="0">
                <a:latin typeface="Montserrat" panose="00000500000000000000" pitchFamily="2" charset="0"/>
              </a:rPr>
              <a:t>Para adjuntar el requisito deberá dar clic en “Adjuntar documentos” </a:t>
            </a:r>
            <a:endParaRPr lang="es-MX" sz="1400" dirty="0">
              <a:latin typeface="Montserrat" panose="00000500000000000000" pitchFamily="2" charset="0"/>
            </a:endParaRPr>
          </a:p>
        </p:txBody>
      </p:sp>
      <p:pic>
        <p:nvPicPr>
          <p:cNvPr id="20" name="Imagen 19"/>
          <p:cNvPicPr/>
          <p:nvPr/>
        </p:nvPicPr>
        <p:blipFill>
          <a:blip r:embed="rId2"/>
          <a:stretch>
            <a:fillRect/>
          </a:stretch>
        </p:blipFill>
        <p:spPr>
          <a:xfrm>
            <a:off x="442911" y="1507168"/>
            <a:ext cx="5200650" cy="2919730"/>
          </a:xfrm>
          <a:prstGeom prst="rect">
            <a:avLst/>
          </a:prstGeom>
        </p:spPr>
      </p:pic>
      <p:cxnSp>
        <p:nvCxnSpPr>
          <p:cNvPr id="21" name="Conector recto de flecha 20"/>
          <p:cNvCxnSpPr/>
          <p:nvPr/>
        </p:nvCxnSpPr>
        <p:spPr>
          <a:xfrm>
            <a:off x="4326640" y="3438873"/>
            <a:ext cx="296387" cy="129200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/>
          <p:cNvPicPr/>
          <p:nvPr/>
        </p:nvPicPr>
        <p:blipFill rotWithShape="1">
          <a:blip r:embed="rId3"/>
          <a:srcRect l="586" t="2617" r="4872" b="4128"/>
          <a:stretch/>
        </p:blipFill>
        <p:spPr bwMode="auto">
          <a:xfrm>
            <a:off x="6522083" y="1947385"/>
            <a:ext cx="5135880" cy="3116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Conector recto de flecha 22"/>
          <p:cNvCxnSpPr/>
          <p:nvPr/>
        </p:nvCxnSpPr>
        <p:spPr>
          <a:xfrm>
            <a:off x="9414042" y="3655873"/>
            <a:ext cx="296387" cy="129200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10948361" y="4643394"/>
            <a:ext cx="296387" cy="129200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293914" y="4932686"/>
            <a:ext cx="5704116" cy="1815882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MX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escala de grises a 8 bits de </a:t>
            </a: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profundidad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MX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de 300 puntos por </a:t>
            </a: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pulgada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>
                <a:latin typeface="Montserrat" panose="00000500000000000000" pitchFamily="2" charset="0"/>
              </a:rPr>
              <a:t>Verificar que la conexión de internet sea ó</a:t>
            </a:r>
            <a:r>
              <a:rPr lang="es-MX" sz="1400" dirty="0" smtClean="0">
                <a:latin typeface="Montserrat" panose="00000500000000000000" pitchFamily="2" charset="0"/>
              </a:rPr>
              <a:t>ptima</a:t>
            </a:r>
            <a:endParaRPr lang="es-MX" sz="1400" dirty="0">
              <a:latin typeface="Montserrat" panose="00000500000000000000" pitchFamily="2" charset="0"/>
            </a:endParaRPr>
          </a:p>
          <a:p>
            <a:pPr algn="just"/>
            <a:endParaRPr lang="es-MX" sz="1400" dirty="0" smtClean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1400" dirty="0" smtClean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 </a:t>
            </a:r>
            <a:r>
              <a:rPr lang="es-MX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OCR </a:t>
            </a: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aplicado</a:t>
            </a:r>
            <a:endParaRPr lang="es-MX" sz="1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 </a:t>
            </a:r>
            <a:r>
              <a:rPr lang="es-MX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hojas en </a:t>
            </a: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blanco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Tamaño </a:t>
            </a:r>
            <a:r>
              <a:rPr lang="es-MX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Máximo por archivo </a:t>
            </a: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 MB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Escanear solo como </a:t>
            </a: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MX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formato PDF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4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86746" y="4379329"/>
            <a:ext cx="552960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6985" algn="ctr">
              <a:lnSpc>
                <a:spcPct val="107000"/>
              </a:lnSpc>
              <a:spcAft>
                <a:spcPts val="0"/>
              </a:spcAft>
            </a:pPr>
            <a:r>
              <a:rPr lang="es-MX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Los archivos pdf deben tener las siguientes especificaciones técnicas:</a:t>
            </a:r>
          </a:p>
        </p:txBody>
      </p:sp>
      <p:pic>
        <p:nvPicPr>
          <p:cNvPr id="26" name="Imagen 25"/>
          <p:cNvPicPr/>
          <p:nvPr/>
        </p:nvPicPr>
        <p:blipFill rotWithShape="1">
          <a:blip r:embed="rId4"/>
          <a:srcRect l="1971" t="6608" r="9565" b="9556"/>
          <a:stretch/>
        </p:blipFill>
        <p:spPr bwMode="auto">
          <a:xfrm>
            <a:off x="6589336" y="5055521"/>
            <a:ext cx="5488671" cy="1508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19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42741</TotalTime>
  <Words>515</Words>
  <Application>Microsoft Office PowerPoint</Application>
  <PresentationFormat>Panorámica</PresentationFormat>
  <Paragraphs>67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Monserrat</vt:lpstr>
      <vt:lpstr>Montserrat</vt:lpstr>
      <vt:lpstr>Montserrat Medium</vt:lpstr>
      <vt:lpstr>Montserrat SemiBold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Quetzali García Ojeda</cp:lastModifiedBy>
  <cp:revision>382</cp:revision>
  <dcterms:created xsi:type="dcterms:W3CDTF">2018-12-04T03:27:02Z</dcterms:created>
  <dcterms:modified xsi:type="dcterms:W3CDTF">2020-01-28T18:24:37Z</dcterms:modified>
</cp:coreProperties>
</file>